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Raleway Thin"/>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5.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7.xml"/><Relationship Id="rId44" Type="http://schemas.openxmlformats.org/officeDocument/2006/relationships/font" Target="fonts/RalewayThin-regular.fntdata"/><Relationship Id="rId21" Type="http://schemas.openxmlformats.org/officeDocument/2006/relationships/slide" Target="slides/slide16.xml"/><Relationship Id="rId43" Type="http://schemas.openxmlformats.org/officeDocument/2006/relationships/font" Target="fonts/Raleway-boldItalic.fntdata"/><Relationship Id="rId24" Type="http://schemas.openxmlformats.org/officeDocument/2006/relationships/slide" Target="slides/slide19.xml"/><Relationship Id="rId46" Type="http://schemas.openxmlformats.org/officeDocument/2006/relationships/font" Target="fonts/RalewayThin-italic.fntdata"/><Relationship Id="rId23" Type="http://schemas.openxmlformats.org/officeDocument/2006/relationships/slide" Target="slides/slide18.xml"/><Relationship Id="rId45" Type="http://schemas.openxmlformats.org/officeDocument/2006/relationships/font" Target="fonts/RalewayThin-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RalewayThin-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40f8625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40f8625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6fc521c1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96fc521c1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edc32867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edc32867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ee0ad69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ee0ad69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40f8625a1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940f8625a1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edc3286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edc3286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ee0ad6936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ee0ad6936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ee0ad69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ee0ad69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edc32867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edc32867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54093b7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54093b7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55671ae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55671ae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8da5c5a17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8da5c5a17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54093b79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54093b79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54093b79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54093b79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54093b7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54093b7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54093b79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54093b79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54093b79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54093b79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54093b79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54093b79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54093b79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54093b79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52e25e01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52e25e01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40f8625a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40f8625a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6f62205f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6f62205f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c1fefdd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c1fefdd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6fc521c1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6fc521c1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940f8625a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940f8625a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52e25e01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52e25e01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da72d3c1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da72d3c1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693927bf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693927bf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9419f20e9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9419f20e9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419f20e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419f20e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8693927bf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693927bf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8693927bf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693927bf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da5c5a17f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da5c5a17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952e25e019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952e25e019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8.png"/><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drive.google.com/file/d/1OZVj60qZgl9GsjsXeTg8YKs9isIaUrjr/view" TargetMode="External"/><Relationship Id="rId4" Type="http://schemas.openxmlformats.org/officeDocument/2006/relationships/image" Target="../media/image1.png"/><Relationship Id="rId5" Type="http://schemas.openxmlformats.org/officeDocument/2006/relationships/hyperlink" Target="http://drive.google.com/file/d/1PMOxWxPdm6uF7cRrX7lmQSYezhuYcLrX/view" TargetMode="External"/><Relationship Id="rId6"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s://medium.com/@EbubekirBbr/biometric-verification-with-ml-1ebd56b5d181" TargetMode="External"/><Relationship Id="rId4" Type="http://schemas.openxmlformats.org/officeDocument/2006/relationships/hyperlink" Target="https://www.pyimagesearch.com/2020/06/01/opencv-social-distancing-detector/" TargetMode="External"/><Relationship Id="rId5" Type="http://schemas.openxmlformats.org/officeDocument/2006/relationships/hyperlink" Target="https://www.pyimagesearch.com/2020/05/04/covid-19-face-mask-detector-with-opencv-keras-tensorflow-and-deep-learning/" TargetMode="External"/><Relationship Id="rId6" Type="http://schemas.openxmlformats.org/officeDocument/2006/relationships/hyperlink" Target="https://www.researchgate.net/publication/322222447_IRIS_RECOGNITION_SYSTEM" TargetMode="External"/><Relationship Id="rId7" Type="http://schemas.openxmlformats.org/officeDocument/2006/relationships/hyperlink" Target="https://github.com/thuyngch/Iris-Recognit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714850" y="1903925"/>
            <a:ext cx="5945700" cy="14481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100">
                <a:solidFill>
                  <a:srgbClr val="000000"/>
                </a:solidFill>
                <a:latin typeface="Times New Roman"/>
                <a:ea typeface="Times New Roman"/>
                <a:cs typeface="Times New Roman"/>
                <a:sym typeface="Times New Roman"/>
              </a:rPr>
              <a:t> </a:t>
            </a:r>
            <a:endParaRPr sz="21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sz="21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2500">
                <a:solidFill>
                  <a:srgbClr val="FF0000"/>
                </a:solidFill>
                <a:latin typeface="Times New Roman"/>
                <a:ea typeface="Times New Roman"/>
                <a:cs typeface="Times New Roman"/>
                <a:sym typeface="Times New Roman"/>
              </a:rPr>
              <a:t>“Covid Precaution”</a:t>
            </a:r>
            <a:r>
              <a:rPr lang="en" sz="2100">
                <a:solidFill>
                  <a:srgbClr val="000000"/>
                </a:solidFill>
                <a:latin typeface="Times New Roman"/>
                <a:ea typeface="Times New Roman"/>
                <a:cs typeface="Times New Roman"/>
                <a:sym typeface="Times New Roman"/>
              </a:rPr>
              <a:t> </a:t>
            </a:r>
            <a:endParaRPr sz="21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2100">
                <a:solidFill>
                  <a:srgbClr val="000000"/>
                </a:solidFill>
                <a:latin typeface="Times New Roman"/>
                <a:ea typeface="Times New Roman"/>
                <a:cs typeface="Times New Roman"/>
                <a:sym typeface="Times New Roman"/>
              </a:rPr>
              <a:t>Faculty guide : Prof. Jaydeep Gheewala</a:t>
            </a:r>
            <a:endParaRPr sz="21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t/>
            </a:r>
            <a:endParaRPr sz="2100">
              <a:latin typeface="Times New Roman"/>
              <a:ea typeface="Times New Roman"/>
              <a:cs typeface="Times New Roman"/>
              <a:sym typeface="Times New Roman"/>
            </a:endParaRPr>
          </a:p>
        </p:txBody>
      </p:sp>
      <p:sp>
        <p:nvSpPr>
          <p:cNvPr id="55" name="Google Shape;55;p13"/>
          <p:cNvSpPr txBox="1"/>
          <p:nvPr>
            <p:ph idx="1" type="subTitle"/>
          </p:nvPr>
        </p:nvSpPr>
        <p:spPr>
          <a:xfrm>
            <a:off x="487050" y="3050825"/>
            <a:ext cx="8169900" cy="1942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u="sng">
                <a:solidFill>
                  <a:srgbClr val="000000"/>
                </a:solidFill>
                <a:latin typeface="Times New Roman"/>
                <a:ea typeface="Times New Roman"/>
                <a:cs typeface="Times New Roman"/>
                <a:sym typeface="Times New Roman"/>
              </a:rPr>
              <a:t>Prepared and Presented by (Group No. : </a:t>
            </a:r>
            <a:r>
              <a:rPr b="1" lang="en" sz="1800" u="sng">
                <a:solidFill>
                  <a:srgbClr val="FF0000"/>
                </a:solidFill>
                <a:latin typeface="Times New Roman"/>
                <a:ea typeface="Times New Roman"/>
                <a:cs typeface="Times New Roman"/>
                <a:sym typeface="Times New Roman"/>
              </a:rPr>
              <a:t>11s2</a:t>
            </a:r>
            <a:r>
              <a:rPr b="1" lang="en" sz="1800" u="sng">
                <a:solidFill>
                  <a:srgbClr val="000000"/>
                </a:solidFill>
                <a:latin typeface="Times New Roman"/>
                <a:ea typeface="Times New Roman"/>
                <a:cs typeface="Times New Roman"/>
                <a:sym typeface="Times New Roman"/>
              </a:rPr>
              <a:t>)</a:t>
            </a:r>
            <a:endParaRPr b="1" sz="1800" u="sng">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000000"/>
                </a:solidFill>
                <a:latin typeface="Times New Roman"/>
                <a:ea typeface="Times New Roman"/>
                <a:cs typeface="Times New Roman"/>
                <a:sym typeface="Times New Roman"/>
              </a:rPr>
              <a:t>Bhutwala Bhargav  (170420107506)</a:t>
            </a:r>
            <a:endParaRPr sz="18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000000"/>
                </a:solidFill>
                <a:latin typeface="Times New Roman"/>
                <a:ea typeface="Times New Roman"/>
                <a:cs typeface="Times New Roman"/>
                <a:sym typeface="Times New Roman"/>
              </a:rPr>
              <a:t>Jariwala Samarth    (170420107521)</a:t>
            </a:r>
            <a:endParaRPr sz="18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000000"/>
                </a:solidFill>
                <a:latin typeface="Times New Roman"/>
                <a:ea typeface="Times New Roman"/>
                <a:cs typeface="Times New Roman"/>
                <a:sym typeface="Times New Roman"/>
              </a:rPr>
              <a:t>Khandwala Mudra  (170420107527)</a:t>
            </a:r>
            <a:endParaRPr sz="18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000000"/>
                </a:solidFill>
                <a:latin typeface="Times New Roman"/>
                <a:ea typeface="Times New Roman"/>
                <a:cs typeface="Times New Roman"/>
                <a:sym typeface="Times New Roman"/>
              </a:rPr>
              <a:t>Mehta Sakshi          (170420107534)</a:t>
            </a:r>
            <a:endParaRPr sz="18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solidFill>
                  <a:srgbClr val="000000"/>
                </a:solidFill>
                <a:latin typeface="Times New Roman"/>
                <a:ea typeface="Times New Roman"/>
                <a:cs typeface="Times New Roman"/>
                <a:sym typeface="Times New Roman"/>
              </a:rPr>
              <a:t>Patel Devarshi        (170420107540)</a:t>
            </a:r>
            <a:endParaRPr sz="1800">
              <a:solidFill>
                <a:srgbClr val="000000"/>
              </a:solidFill>
              <a:latin typeface="Times New Roman"/>
              <a:ea typeface="Times New Roman"/>
              <a:cs typeface="Times New Roman"/>
              <a:sym typeface="Times New Roman"/>
            </a:endParaRPr>
          </a:p>
        </p:txBody>
      </p:sp>
      <p:pic>
        <p:nvPicPr>
          <p:cNvPr id="56" name="Google Shape;56;p13"/>
          <p:cNvPicPr preferRelativeResize="0"/>
          <p:nvPr/>
        </p:nvPicPr>
        <p:blipFill>
          <a:blip r:embed="rId3">
            <a:alphaModFix/>
          </a:blip>
          <a:stretch>
            <a:fillRect/>
          </a:stretch>
        </p:blipFill>
        <p:spPr>
          <a:xfrm>
            <a:off x="200325" y="218925"/>
            <a:ext cx="1514475" cy="1312600"/>
          </a:xfrm>
          <a:prstGeom prst="rect">
            <a:avLst/>
          </a:prstGeom>
          <a:noFill/>
          <a:ln>
            <a:noFill/>
          </a:ln>
        </p:spPr>
      </p:pic>
      <p:pic>
        <p:nvPicPr>
          <p:cNvPr id="57" name="Google Shape;57;p13"/>
          <p:cNvPicPr preferRelativeResize="0"/>
          <p:nvPr/>
        </p:nvPicPr>
        <p:blipFill>
          <a:blip r:embed="rId4">
            <a:alphaModFix/>
          </a:blip>
          <a:stretch>
            <a:fillRect/>
          </a:stretch>
        </p:blipFill>
        <p:spPr>
          <a:xfrm>
            <a:off x="7660600" y="214174"/>
            <a:ext cx="1266825" cy="1371000"/>
          </a:xfrm>
          <a:prstGeom prst="rect">
            <a:avLst/>
          </a:prstGeom>
          <a:noFill/>
          <a:ln>
            <a:noFill/>
          </a:ln>
        </p:spPr>
      </p:pic>
      <p:sp>
        <p:nvSpPr>
          <p:cNvPr id="58" name="Google Shape;58;p13"/>
          <p:cNvSpPr txBox="1"/>
          <p:nvPr/>
        </p:nvSpPr>
        <p:spPr>
          <a:xfrm>
            <a:off x="1617625" y="139025"/>
            <a:ext cx="6672600" cy="18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sz="1800"/>
              <a:t>Sarvajanik College of Engineering and Technology</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			</a:t>
            </a:r>
            <a:r>
              <a:rPr b="1" lang="en" sz="1800"/>
              <a:t>Computer Engineering Department</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lang="en" sz="1800"/>
              <a:t>		</a:t>
            </a:r>
            <a:r>
              <a:rPr b="1" lang="en" sz="1800"/>
              <a:t>BE IV	 Sem VII 	Shift 2</a:t>
            </a:r>
            <a:endParaRPr b="1" sz="1800"/>
          </a:p>
          <a:p>
            <a:pPr indent="0" lvl="0" marL="0" rtl="0" algn="l">
              <a:spcBef>
                <a:spcPts val="0"/>
              </a:spcBef>
              <a:spcAft>
                <a:spcPts val="0"/>
              </a:spcAft>
              <a:buNone/>
            </a:pPr>
            <a:r>
              <a:rPr b="1" lang="en" sz="1800"/>
              <a:t>					(2020-21)</a:t>
            </a:r>
            <a:endParaRPr b="1"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nvSpPr>
        <p:spPr>
          <a:xfrm>
            <a:off x="359575" y="431450"/>
            <a:ext cx="8334000" cy="3894600"/>
          </a:xfrm>
          <a:prstGeom prst="rect">
            <a:avLst/>
          </a:prstGeom>
          <a:noFill/>
          <a:ln>
            <a:noFill/>
          </a:ln>
        </p:spPr>
        <p:txBody>
          <a:bodyPr anchorCtr="0" anchor="t" bIns="91425" lIns="91425" spcFirstLastPara="1" rIns="91425" wrap="square" tIns="91425">
            <a:noAutofit/>
          </a:bodyPr>
          <a:lstStyle/>
          <a:p>
            <a:pPr indent="-317500" lvl="1" marL="914400" rtl="0" algn="l">
              <a:spcBef>
                <a:spcPts val="0"/>
              </a:spcBef>
              <a:spcAft>
                <a:spcPts val="0"/>
              </a:spcAft>
              <a:buSzPts val="1400"/>
              <a:buFont typeface="Raleway"/>
              <a:buChar char="○"/>
            </a:pPr>
            <a:r>
              <a:rPr lang="en" sz="1600">
                <a:latin typeface="Raleway"/>
                <a:ea typeface="Raleway"/>
                <a:cs typeface="Raleway"/>
                <a:sym typeface="Raleway"/>
              </a:rPr>
              <a:t>The dataset consists of 1,376 images belonging to two classes</a:t>
            </a:r>
            <a:r>
              <a:rPr lang="en" sz="1600">
                <a:solidFill>
                  <a:srgbClr val="051E50"/>
                </a:solidFill>
                <a:latin typeface="Raleway"/>
                <a:ea typeface="Raleway"/>
                <a:cs typeface="Raleway"/>
                <a:sym typeface="Raleway"/>
              </a:rPr>
              <a:t>:</a:t>
            </a:r>
            <a:endParaRPr sz="1600">
              <a:solidFill>
                <a:srgbClr val="051E50"/>
              </a:solidFill>
              <a:latin typeface="Raleway"/>
              <a:ea typeface="Raleway"/>
              <a:cs typeface="Raleway"/>
              <a:sym typeface="Raleway"/>
            </a:endParaRPr>
          </a:p>
          <a:p>
            <a:pPr indent="-311150" lvl="2" marL="1371600" rtl="0" algn="l">
              <a:spcBef>
                <a:spcPts val="0"/>
              </a:spcBef>
              <a:spcAft>
                <a:spcPts val="0"/>
              </a:spcAft>
              <a:buSzPts val="1300"/>
              <a:buFont typeface="Raleway"/>
              <a:buChar char="■"/>
            </a:pPr>
            <a:r>
              <a:rPr lang="en" sz="1500">
                <a:highlight>
                  <a:srgbClr val="F7F7F7"/>
                </a:highlight>
                <a:latin typeface="Raleway"/>
                <a:ea typeface="Raleway"/>
                <a:cs typeface="Raleway"/>
                <a:sym typeface="Raleway"/>
              </a:rPr>
              <a:t>with_mask</a:t>
            </a:r>
            <a:r>
              <a:rPr lang="en" sz="1800">
                <a:solidFill>
                  <a:srgbClr val="051E50"/>
                </a:solidFill>
                <a:latin typeface="Raleway"/>
                <a:ea typeface="Raleway"/>
                <a:cs typeface="Raleway"/>
                <a:sym typeface="Raleway"/>
              </a:rPr>
              <a:t>: </a:t>
            </a:r>
            <a:r>
              <a:rPr lang="en" sz="1800">
                <a:latin typeface="Raleway"/>
                <a:ea typeface="Raleway"/>
                <a:cs typeface="Raleway"/>
                <a:sym typeface="Raleway"/>
              </a:rPr>
              <a:t>690 images</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1371600" rtl="0" algn="l">
              <a:spcBef>
                <a:spcPts val="0"/>
              </a:spcBef>
              <a:spcAft>
                <a:spcPts val="0"/>
              </a:spcAft>
              <a:buNone/>
            </a:pPr>
            <a:r>
              <a:t/>
            </a:r>
            <a:endParaRPr sz="1800">
              <a:latin typeface="Raleway"/>
              <a:ea typeface="Raleway"/>
              <a:cs typeface="Raleway"/>
              <a:sym typeface="Raleway"/>
            </a:endParaRPr>
          </a:p>
        </p:txBody>
      </p:sp>
      <p:pic>
        <p:nvPicPr>
          <p:cNvPr id="112" name="Google Shape;112;p22"/>
          <p:cNvPicPr preferRelativeResize="0"/>
          <p:nvPr/>
        </p:nvPicPr>
        <p:blipFill>
          <a:blip r:embed="rId3">
            <a:alphaModFix/>
          </a:blip>
          <a:stretch>
            <a:fillRect/>
          </a:stretch>
        </p:blipFill>
        <p:spPr>
          <a:xfrm>
            <a:off x="1961775" y="1097775"/>
            <a:ext cx="4816125" cy="3800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nvSpPr>
        <p:spPr>
          <a:xfrm>
            <a:off x="-234125" y="246475"/>
            <a:ext cx="6765600" cy="665400"/>
          </a:xfrm>
          <a:prstGeom prst="rect">
            <a:avLst/>
          </a:prstGeom>
          <a:noFill/>
          <a:ln>
            <a:noFill/>
          </a:ln>
        </p:spPr>
        <p:txBody>
          <a:bodyPr anchorCtr="0" anchor="t" bIns="91425" lIns="91425" spcFirstLastPara="1" rIns="91425" wrap="square" tIns="91425">
            <a:noAutofit/>
          </a:bodyPr>
          <a:lstStyle/>
          <a:p>
            <a:pPr indent="-311150" lvl="2" marL="1371600" rtl="0" algn="l">
              <a:spcBef>
                <a:spcPts val="0"/>
              </a:spcBef>
              <a:spcAft>
                <a:spcPts val="0"/>
              </a:spcAft>
              <a:buSzPts val="1300"/>
              <a:buFont typeface="Raleway"/>
              <a:buChar char="■"/>
            </a:pPr>
            <a:r>
              <a:rPr lang="en" sz="1500">
                <a:highlight>
                  <a:srgbClr val="F7F7F7"/>
                </a:highlight>
                <a:latin typeface="Raleway"/>
                <a:ea typeface="Raleway"/>
                <a:cs typeface="Raleway"/>
                <a:sym typeface="Raleway"/>
              </a:rPr>
              <a:t>without_mask</a:t>
            </a:r>
            <a:r>
              <a:rPr lang="en" sz="1800">
                <a:latin typeface="Raleway"/>
                <a:ea typeface="Raleway"/>
                <a:cs typeface="Raleway"/>
                <a:sym typeface="Raleway"/>
              </a:rPr>
              <a:t>: 686 images</a:t>
            </a:r>
            <a:endParaRPr>
              <a:latin typeface="Raleway"/>
              <a:ea typeface="Raleway"/>
              <a:cs typeface="Raleway"/>
              <a:sym typeface="Raleway"/>
            </a:endParaRPr>
          </a:p>
        </p:txBody>
      </p:sp>
      <p:pic>
        <p:nvPicPr>
          <p:cNvPr id="118" name="Google Shape;118;p23"/>
          <p:cNvPicPr preferRelativeResize="0"/>
          <p:nvPr/>
        </p:nvPicPr>
        <p:blipFill>
          <a:blip r:embed="rId3">
            <a:alphaModFix/>
          </a:blip>
          <a:stretch>
            <a:fillRect/>
          </a:stretch>
        </p:blipFill>
        <p:spPr>
          <a:xfrm>
            <a:off x="2108313" y="911875"/>
            <a:ext cx="4927375" cy="3880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4"/>
          <p:cNvPicPr preferRelativeResize="0"/>
          <p:nvPr/>
        </p:nvPicPr>
        <p:blipFill>
          <a:blip r:embed="rId3">
            <a:alphaModFix/>
          </a:blip>
          <a:stretch>
            <a:fillRect/>
          </a:stretch>
        </p:blipFill>
        <p:spPr>
          <a:xfrm>
            <a:off x="2309663" y="608900"/>
            <a:ext cx="3676975" cy="3111275"/>
          </a:xfrm>
          <a:prstGeom prst="rect">
            <a:avLst/>
          </a:prstGeom>
          <a:noFill/>
          <a:ln>
            <a:noFill/>
          </a:ln>
        </p:spPr>
      </p:pic>
      <p:sp>
        <p:nvSpPr>
          <p:cNvPr id="124" name="Google Shape;124;p24"/>
          <p:cNvSpPr txBox="1"/>
          <p:nvPr/>
        </p:nvSpPr>
        <p:spPr>
          <a:xfrm>
            <a:off x="529850" y="114125"/>
            <a:ext cx="5877000" cy="62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b="1" lang="en" sz="1900">
                <a:latin typeface="Raleway"/>
                <a:ea typeface="Raleway"/>
                <a:cs typeface="Raleway"/>
                <a:sym typeface="Raleway"/>
              </a:rPr>
              <a:t>Application GUI</a:t>
            </a:r>
            <a:endParaRPr/>
          </a:p>
        </p:txBody>
      </p:sp>
      <p:sp>
        <p:nvSpPr>
          <p:cNvPr id="125" name="Google Shape;125;p24"/>
          <p:cNvSpPr txBox="1"/>
          <p:nvPr/>
        </p:nvSpPr>
        <p:spPr>
          <a:xfrm>
            <a:off x="668400" y="3969700"/>
            <a:ext cx="7646100" cy="9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the first window panel as we start the execution wherein user is given two options to select.</a:t>
            </a:r>
            <a:endParaRPr/>
          </a:p>
          <a:p>
            <a:pPr indent="-317500" lvl="0" marL="457200" rtl="0" algn="l">
              <a:spcBef>
                <a:spcPts val="0"/>
              </a:spcBef>
              <a:spcAft>
                <a:spcPts val="0"/>
              </a:spcAft>
              <a:buSzPts val="1400"/>
              <a:buAutoNum type="arabicParenR"/>
            </a:pPr>
            <a:r>
              <a:rPr lang="en"/>
              <a:t>Start mask detection</a:t>
            </a:r>
            <a:endParaRPr/>
          </a:p>
          <a:p>
            <a:pPr indent="-317500" lvl="0" marL="457200" rtl="0" algn="l">
              <a:spcBef>
                <a:spcPts val="0"/>
              </a:spcBef>
              <a:spcAft>
                <a:spcPts val="0"/>
              </a:spcAft>
              <a:buSzPts val="1400"/>
              <a:buAutoNum type="arabicParenR"/>
            </a:pPr>
            <a:r>
              <a:rPr lang="en"/>
              <a:t>Start Social Distancing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nvSpPr>
        <p:spPr>
          <a:xfrm>
            <a:off x="386100" y="329275"/>
            <a:ext cx="8371800" cy="4530300"/>
          </a:xfrm>
          <a:prstGeom prst="rect">
            <a:avLst/>
          </a:prstGeom>
          <a:noFill/>
          <a:ln>
            <a:noFill/>
          </a:ln>
        </p:spPr>
        <p:txBody>
          <a:bodyPr anchorCtr="0" anchor="t" bIns="91425" lIns="91425" spcFirstLastPara="1" rIns="91425" wrap="square" tIns="91425">
            <a:noAutofit/>
          </a:bodyPr>
          <a:lstStyle/>
          <a:p>
            <a:pPr indent="0" lvl="0" marL="101600" rtl="0" algn="l">
              <a:lnSpc>
                <a:spcPct val="140000"/>
              </a:lnSpc>
              <a:spcBef>
                <a:spcPts val="0"/>
              </a:spcBef>
              <a:spcAft>
                <a:spcPts val="0"/>
              </a:spcAft>
              <a:buNone/>
            </a:pPr>
            <a:r>
              <a:rPr b="1" lang="en" sz="1500">
                <a:latin typeface="Raleway"/>
                <a:ea typeface="Raleway"/>
                <a:cs typeface="Raleway"/>
                <a:sym typeface="Raleway"/>
              </a:rPr>
              <a:t>Output of the mask detector model</a:t>
            </a:r>
            <a:endParaRPr b="1" sz="1500">
              <a:latin typeface="Raleway"/>
              <a:ea typeface="Raleway"/>
              <a:cs typeface="Raleway"/>
              <a:sym typeface="Raleway"/>
            </a:endParaRPr>
          </a:p>
          <a:p>
            <a:pPr indent="0" lvl="0" marL="101600" rtl="0" algn="l">
              <a:lnSpc>
                <a:spcPct val="140000"/>
              </a:lnSpc>
              <a:spcBef>
                <a:spcPts val="0"/>
              </a:spcBef>
              <a:spcAft>
                <a:spcPts val="0"/>
              </a:spcAft>
              <a:buNone/>
            </a:pPr>
            <a:r>
              <a:t/>
            </a:r>
            <a:endParaRPr sz="1500">
              <a:latin typeface="Raleway"/>
              <a:ea typeface="Raleway"/>
              <a:cs typeface="Raleway"/>
              <a:sym typeface="Raleway"/>
            </a:endParaRPr>
          </a:p>
        </p:txBody>
      </p:sp>
      <p:pic>
        <p:nvPicPr>
          <p:cNvPr id="131" name="Google Shape;131;p25"/>
          <p:cNvPicPr preferRelativeResize="0"/>
          <p:nvPr/>
        </p:nvPicPr>
        <p:blipFill rotWithShape="1">
          <a:blip r:embed="rId3">
            <a:alphaModFix/>
          </a:blip>
          <a:srcRect b="0" l="17301" r="25028" t="9123"/>
          <a:stretch/>
        </p:blipFill>
        <p:spPr>
          <a:xfrm>
            <a:off x="1023812" y="980259"/>
            <a:ext cx="1584693" cy="1753315"/>
          </a:xfrm>
          <a:prstGeom prst="rect">
            <a:avLst/>
          </a:prstGeom>
          <a:noFill/>
          <a:ln>
            <a:noFill/>
          </a:ln>
        </p:spPr>
      </p:pic>
      <p:pic>
        <p:nvPicPr>
          <p:cNvPr id="132" name="Google Shape;132;p25"/>
          <p:cNvPicPr preferRelativeResize="0"/>
          <p:nvPr/>
        </p:nvPicPr>
        <p:blipFill rotWithShape="1">
          <a:blip r:embed="rId4">
            <a:alphaModFix/>
          </a:blip>
          <a:srcRect b="0" l="21156" r="26962" t="9123"/>
          <a:stretch/>
        </p:blipFill>
        <p:spPr>
          <a:xfrm>
            <a:off x="2887534" y="980250"/>
            <a:ext cx="1421337" cy="1753324"/>
          </a:xfrm>
          <a:prstGeom prst="rect">
            <a:avLst/>
          </a:prstGeom>
          <a:noFill/>
          <a:ln>
            <a:noFill/>
          </a:ln>
        </p:spPr>
      </p:pic>
      <p:pic>
        <p:nvPicPr>
          <p:cNvPr id="133" name="Google Shape;133;p25"/>
          <p:cNvPicPr preferRelativeResize="0"/>
          <p:nvPr/>
        </p:nvPicPr>
        <p:blipFill>
          <a:blip r:embed="rId5">
            <a:alphaModFix/>
          </a:blip>
          <a:stretch>
            <a:fillRect/>
          </a:stretch>
        </p:blipFill>
        <p:spPr>
          <a:xfrm>
            <a:off x="6535495" y="980253"/>
            <a:ext cx="1584693" cy="1790221"/>
          </a:xfrm>
          <a:prstGeom prst="rect">
            <a:avLst/>
          </a:prstGeom>
          <a:noFill/>
          <a:ln>
            <a:noFill/>
          </a:ln>
        </p:spPr>
      </p:pic>
      <p:pic>
        <p:nvPicPr>
          <p:cNvPr id="134" name="Google Shape;134;p25"/>
          <p:cNvPicPr preferRelativeResize="0"/>
          <p:nvPr/>
        </p:nvPicPr>
        <p:blipFill>
          <a:blip r:embed="rId6">
            <a:alphaModFix/>
          </a:blip>
          <a:stretch>
            <a:fillRect/>
          </a:stretch>
        </p:blipFill>
        <p:spPr>
          <a:xfrm>
            <a:off x="4663048" y="980250"/>
            <a:ext cx="1584693" cy="1790192"/>
          </a:xfrm>
          <a:prstGeom prst="rect">
            <a:avLst/>
          </a:prstGeom>
          <a:noFill/>
          <a:ln>
            <a:noFill/>
          </a:ln>
        </p:spPr>
      </p:pic>
      <p:pic>
        <p:nvPicPr>
          <p:cNvPr id="135" name="Google Shape;135;p25"/>
          <p:cNvPicPr preferRelativeResize="0"/>
          <p:nvPr/>
        </p:nvPicPr>
        <p:blipFill rotWithShape="1">
          <a:blip r:embed="rId7">
            <a:alphaModFix/>
          </a:blip>
          <a:srcRect b="20873" l="0" r="18732" t="0"/>
          <a:stretch/>
        </p:blipFill>
        <p:spPr>
          <a:xfrm>
            <a:off x="2887525" y="3088375"/>
            <a:ext cx="1421350" cy="1640700"/>
          </a:xfrm>
          <a:prstGeom prst="rect">
            <a:avLst/>
          </a:prstGeom>
          <a:noFill/>
          <a:ln>
            <a:noFill/>
          </a:ln>
        </p:spPr>
      </p:pic>
      <p:pic>
        <p:nvPicPr>
          <p:cNvPr id="136" name="Google Shape;136;p25"/>
          <p:cNvPicPr preferRelativeResize="0"/>
          <p:nvPr/>
        </p:nvPicPr>
        <p:blipFill rotWithShape="1">
          <a:blip r:embed="rId8">
            <a:alphaModFix/>
          </a:blip>
          <a:srcRect b="12937" l="25054" r="24656" t="20409"/>
          <a:stretch/>
        </p:blipFill>
        <p:spPr>
          <a:xfrm>
            <a:off x="4744450" y="3088375"/>
            <a:ext cx="1503300" cy="164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nvSpPr>
        <p:spPr>
          <a:xfrm>
            <a:off x="471600" y="170625"/>
            <a:ext cx="7136700" cy="428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latin typeface="Raleway"/>
                <a:ea typeface="Raleway"/>
                <a:cs typeface="Raleway"/>
                <a:sym typeface="Raleway"/>
              </a:rPr>
              <a:t>Social Distancing Detector </a:t>
            </a:r>
            <a:endParaRPr b="1" sz="1900">
              <a:latin typeface="Raleway"/>
              <a:ea typeface="Raleway"/>
              <a:cs typeface="Raleway"/>
              <a:sym typeface="Raleway"/>
            </a:endParaRPr>
          </a:p>
          <a:p>
            <a:pPr indent="-330200" lvl="0" marL="457200" rtl="0" algn="just">
              <a:lnSpc>
                <a:spcPct val="115000"/>
              </a:lnSpc>
              <a:spcBef>
                <a:spcPts val="1000"/>
              </a:spcBef>
              <a:spcAft>
                <a:spcPts val="0"/>
              </a:spcAft>
              <a:buSzPts val="1600"/>
              <a:buFont typeface="Raleway"/>
              <a:buChar char="●"/>
            </a:pPr>
            <a:r>
              <a:rPr lang="en" sz="1600">
                <a:latin typeface="Raleway"/>
                <a:ea typeface="Raleway"/>
                <a:cs typeface="Raleway"/>
                <a:sym typeface="Raleway"/>
              </a:rPr>
              <a:t>In this module , At first person detection is done with the help of Yolo-coco model and a centroid of the detected object i.e. Person is generated. </a:t>
            </a:r>
            <a:endParaRPr sz="1600">
              <a:latin typeface="Raleway"/>
              <a:ea typeface="Raleway"/>
              <a:cs typeface="Raleway"/>
              <a:sym typeface="Raleway"/>
            </a:endParaRPr>
          </a:p>
          <a:p>
            <a:pPr indent="0" lvl="0" marL="457200" rtl="0" algn="just">
              <a:lnSpc>
                <a:spcPct val="115000"/>
              </a:lnSpc>
              <a:spcBef>
                <a:spcPts val="1000"/>
              </a:spcBef>
              <a:spcAft>
                <a:spcPts val="0"/>
              </a:spcAft>
              <a:buNone/>
            </a:pPr>
            <a:r>
              <a:t/>
            </a:r>
            <a:endParaRPr sz="1600">
              <a:latin typeface="Raleway"/>
              <a:ea typeface="Raleway"/>
              <a:cs typeface="Raleway"/>
              <a:sym typeface="Raleway"/>
            </a:endParaRPr>
          </a:p>
          <a:p>
            <a:pPr indent="0" lvl="0" marL="0" rtl="0" algn="l">
              <a:spcBef>
                <a:spcPts val="1000"/>
              </a:spcBef>
              <a:spcAft>
                <a:spcPts val="0"/>
              </a:spcAft>
              <a:buNone/>
            </a:pPr>
            <a:r>
              <a:t/>
            </a:r>
            <a:endParaRPr>
              <a:latin typeface="Raleway"/>
              <a:ea typeface="Raleway"/>
              <a:cs typeface="Raleway"/>
              <a:sym typeface="Raleway"/>
            </a:endParaRPr>
          </a:p>
        </p:txBody>
      </p:sp>
      <p:pic>
        <p:nvPicPr>
          <p:cNvPr descr="people_detection" id="142" name="Google Shape;142;p26" title="people_detection"/>
          <p:cNvPicPr preferRelativeResize="0"/>
          <p:nvPr/>
        </p:nvPicPr>
        <p:blipFill rotWithShape="1">
          <a:blip r:embed="rId3">
            <a:alphaModFix/>
          </a:blip>
          <a:srcRect b="18804" l="0" r="27483" t="0"/>
          <a:stretch/>
        </p:blipFill>
        <p:spPr>
          <a:xfrm>
            <a:off x="2214125" y="1283050"/>
            <a:ext cx="5643074" cy="3553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nvSpPr>
        <p:spPr>
          <a:xfrm>
            <a:off x="535500" y="323550"/>
            <a:ext cx="8073000" cy="44964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Raleway"/>
              <a:buChar char="●"/>
            </a:pPr>
            <a:r>
              <a:rPr lang="en" sz="1600">
                <a:latin typeface="Raleway"/>
                <a:ea typeface="Raleway"/>
                <a:cs typeface="Raleway"/>
                <a:sym typeface="Raleway"/>
              </a:rPr>
              <a:t>Then the distances between pairwise detected persons are calculated with the help of Euclidean Distance measuring formula. </a:t>
            </a:r>
            <a:endParaRPr sz="1600">
              <a:latin typeface="Raleway"/>
              <a:ea typeface="Raleway"/>
              <a:cs typeface="Raleway"/>
              <a:sym typeface="Raleway"/>
            </a:endParaRPr>
          </a:p>
          <a:p>
            <a:pPr indent="0" lvl="0" marL="0" rtl="0" algn="just">
              <a:lnSpc>
                <a:spcPct val="115000"/>
              </a:lnSpc>
              <a:spcBef>
                <a:spcPts val="1000"/>
              </a:spcBef>
              <a:spcAft>
                <a:spcPts val="0"/>
              </a:spcAft>
              <a:buNone/>
            </a:pPr>
            <a:r>
              <a:t/>
            </a:r>
            <a:endParaRPr sz="1600">
              <a:latin typeface="Raleway"/>
              <a:ea typeface="Raleway"/>
              <a:cs typeface="Raleway"/>
              <a:sym typeface="Raleway"/>
            </a:endParaRPr>
          </a:p>
          <a:p>
            <a:pPr indent="0" lvl="0" marL="0" rtl="0" algn="just">
              <a:lnSpc>
                <a:spcPct val="115000"/>
              </a:lnSpc>
              <a:spcBef>
                <a:spcPts val="1000"/>
              </a:spcBef>
              <a:spcAft>
                <a:spcPts val="0"/>
              </a:spcAft>
              <a:buNone/>
            </a:pPr>
            <a:r>
              <a:t/>
            </a:r>
            <a:endParaRPr sz="1600">
              <a:latin typeface="Raleway"/>
              <a:ea typeface="Raleway"/>
              <a:cs typeface="Raleway"/>
              <a:sym typeface="Raleway"/>
            </a:endParaRPr>
          </a:p>
          <a:p>
            <a:pPr indent="0" lvl="0" marL="0" rtl="0" algn="just">
              <a:lnSpc>
                <a:spcPct val="115000"/>
              </a:lnSpc>
              <a:spcBef>
                <a:spcPts val="1000"/>
              </a:spcBef>
              <a:spcAft>
                <a:spcPts val="0"/>
              </a:spcAft>
              <a:buNone/>
            </a:pPr>
            <a:r>
              <a:t/>
            </a:r>
            <a:endParaRPr sz="1600">
              <a:latin typeface="Raleway"/>
              <a:ea typeface="Raleway"/>
              <a:cs typeface="Raleway"/>
              <a:sym typeface="Raleway"/>
            </a:endParaRPr>
          </a:p>
          <a:p>
            <a:pPr indent="0" lvl="0" marL="0" rtl="0" algn="just">
              <a:lnSpc>
                <a:spcPct val="115000"/>
              </a:lnSpc>
              <a:spcBef>
                <a:spcPts val="1000"/>
              </a:spcBef>
              <a:spcAft>
                <a:spcPts val="0"/>
              </a:spcAft>
              <a:buNone/>
            </a:pPr>
            <a:r>
              <a:t/>
            </a:r>
            <a:endParaRPr sz="1600">
              <a:latin typeface="Raleway"/>
              <a:ea typeface="Raleway"/>
              <a:cs typeface="Raleway"/>
              <a:sym typeface="Raleway"/>
            </a:endParaRPr>
          </a:p>
          <a:p>
            <a:pPr indent="0" lvl="0" marL="0" rtl="0" algn="just">
              <a:lnSpc>
                <a:spcPct val="115000"/>
              </a:lnSpc>
              <a:spcBef>
                <a:spcPts val="1000"/>
              </a:spcBef>
              <a:spcAft>
                <a:spcPts val="0"/>
              </a:spcAft>
              <a:buNone/>
            </a:pPr>
            <a:r>
              <a:t/>
            </a:r>
            <a:endParaRPr sz="1600">
              <a:latin typeface="Raleway"/>
              <a:ea typeface="Raleway"/>
              <a:cs typeface="Raleway"/>
              <a:sym typeface="Raleway"/>
            </a:endParaRPr>
          </a:p>
          <a:p>
            <a:pPr indent="0" lvl="0" marL="0" rtl="0" algn="just">
              <a:lnSpc>
                <a:spcPct val="115000"/>
              </a:lnSpc>
              <a:spcBef>
                <a:spcPts val="1000"/>
              </a:spcBef>
              <a:spcAft>
                <a:spcPts val="0"/>
              </a:spcAft>
              <a:buNone/>
            </a:pPr>
            <a:r>
              <a:t/>
            </a:r>
            <a:endParaRPr sz="1600">
              <a:latin typeface="Raleway"/>
              <a:ea typeface="Raleway"/>
              <a:cs typeface="Raleway"/>
              <a:sym typeface="Raleway"/>
            </a:endParaRPr>
          </a:p>
          <a:p>
            <a:pPr indent="0" lvl="0" marL="0" rtl="0" algn="just">
              <a:lnSpc>
                <a:spcPct val="115000"/>
              </a:lnSpc>
              <a:spcBef>
                <a:spcPts val="1000"/>
              </a:spcBef>
              <a:spcAft>
                <a:spcPts val="0"/>
              </a:spcAft>
              <a:buNone/>
            </a:pPr>
            <a:r>
              <a:t/>
            </a:r>
            <a:endParaRPr sz="1600">
              <a:latin typeface="Raleway"/>
              <a:ea typeface="Raleway"/>
              <a:cs typeface="Raleway"/>
              <a:sym typeface="Raleway"/>
            </a:endParaRPr>
          </a:p>
          <a:p>
            <a:pPr indent="0" lvl="0" marL="0" rtl="0" algn="l">
              <a:spcBef>
                <a:spcPts val="1000"/>
              </a:spcBef>
              <a:spcAft>
                <a:spcPts val="0"/>
              </a:spcAft>
              <a:buNone/>
            </a:pPr>
            <a:r>
              <a:t/>
            </a:r>
            <a:endParaRPr>
              <a:latin typeface="Raleway"/>
              <a:ea typeface="Raleway"/>
              <a:cs typeface="Raleway"/>
              <a:sym typeface="Raleway"/>
            </a:endParaRPr>
          </a:p>
        </p:txBody>
      </p:sp>
      <p:pic>
        <p:nvPicPr>
          <p:cNvPr descr="Object Tracking — Referenced with the previous frame using Euclidean  distance. | by Manivannan Murugavel | Medium" id="148" name="Google Shape;148;p27"/>
          <p:cNvPicPr preferRelativeResize="0"/>
          <p:nvPr/>
        </p:nvPicPr>
        <p:blipFill>
          <a:blip r:embed="rId3">
            <a:alphaModFix/>
          </a:blip>
          <a:stretch>
            <a:fillRect/>
          </a:stretch>
        </p:blipFill>
        <p:spPr>
          <a:xfrm>
            <a:off x="2200375" y="1204075"/>
            <a:ext cx="5209200" cy="3422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8"/>
          <p:cNvPicPr preferRelativeResize="0"/>
          <p:nvPr/>
        </p:nvPicPr>
        <p:blipFill>
          <a:blip r:embed="rId3">
            <a:alphaModFix/>
          </a:blip>
          <a:stretch>
            <a:fillRect/>
          </a:stretch>
        </p:blipFill>
        <p:spPr>
          <a:xfrm>
            <a:off x="880250" y="1359350"/>
            <a:ext cx="4020300" cy="3111175"/>
          </a:xfrm>
          <a:prstGeom prst="rect">
            <a:avLst/>
          </a:prstGeom>
          <a:noFill/>
          <a:ln>
            <a:noFill/>
          </a:ln>
        </p:spPr>
      </p:pic>
      <p:pic>
        <p:nvPicPr>
          <p:cNvPr id="154" name="Google Shape;154;p28"/>
          <p:cNvPicPr preferRelativeResize="0"/>
          <p:nvPr/>
        </p:nvPicPr>
        <p:blipFill>
          <a:blip r:embed="rId4">
            <a:alphaModFix/>
          </a:blip>
          <a:stretch>
            <a:fillRect/>
          </a:stretch>
        </p:blipFill>
        <p:spPr>
          <a:xfrm>
            <a:off x="5119050" y="1359350"/>
            <a:ext cx="3292550" cy="3111175"/>
          </a:xfrm>
          <a:prstGeom prst="rect">
            <a:avLst/>
          </a:prstGeom>
          <a:noFill/>
          <a:ln>
            <a:noFill/>
          </a:ln>
        </p:spPr>
      </p:pic>
      <p:sp>
        <p:nvSpPr>
          <p:cNvPr id="155" name="Google Shape;155;p28"/>
          <p:cNvSpPr txBox="1"/>
          <p:nvPr/>
        </p:nvSpPr>
        <p:spPr>
          <a:xfrm>
            <a:off x="328425" y="425850"/>
            <a:ext cx="8328300" cy="25575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Raleway"/>
              <a:buChar char="●"/>
            </a:pPr>
            <a:r>
              <a:rPr lang="en" sz="1600">
                <a:latin typeface="Raleway"/>
                <a:ea typeface="Raleway"/>
                <a:cs typeface="Raleway"/>
                <a:sym typeface="Raleway"/>
              </a:rPr>
              <a:t>If the distance between two persons is 50 pixels apart it will turn the bounding box color to red and add it in the violations</a:t>
            </a:r>
            <a:r>
              <a:rPr lang="en" sz="1600">
                <a:latin typeface="Raleway"/>
                <a:ea typeface="Raleway"/>
                <a:cs typeface="Raleway"/>
                <a:sym typeface="Raleway"/>
              </a:rPr>
              <a:t> count.</a:t>
            </a:r>
            <a:endParaRPr sz="1600">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nvSpPr>
        <p:spPr>
          <a:xfrm>
            <a:off x="669900" y="329275"/>
            <a:ext cx="7598100" cy="8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aleway"/>
                <a:ea typeface="Raleway"/>
                <a:cs typeface="Raleway"/>
                <a:sym typeface="Raleway"/>
              </a:rPr>
              <a:t>Output of the Social Distancing detector                       </a:t>
            </a:r>
            <a:endParaRPr b="1" sz="1600">
              <a:latin typeface="Raleway"/>
              <a:ea typeface="Raleway"/>
              <a:cs typeface="Raleway"/>
              <a:sym typeface="Raleway"/>
            </a:endParaRPr>
          </a:p>
        </p:txBody>
      </p:sp>
      <p:pic>
        <p:nvPicPr>
          <p:cNvPr id="161" name="Google Shape;161;p29" title="pedestrians.mp4">
            <a:hlinkClick r:id="rId3"/>
          </p:cNvPr>
          <p:cNvPicPr preferRelativeResize="0"/>
          <p:nvPr/>
        </p:nvPicPr>
        <p:blipFill>
          <a:blip r:embed="rId4">
            <a:alphaModFix/>
          </a:blip>
          <a:stretch>
            <a:fillRect/>
          </a:stretch>
        </p:blipFill>
        <p:spPr>
          <a:xfrm>
            <a:off x="386550" y="1355875"/>
            <a:ext cx="4114800" cy="3086100"/>
          </a:xfrm>
          <a:prstGeom prst="rect">
            <a:avLst/>
          </a:prstGeom>
          <a:noFill/>
          <a:ln>
            <a:noFill/>
          </a:ln>
        </p:spPr>
      </p:pic>
      <p:pic>
        <p:nvPicPr>
          <p:cNvPr id="162" name="Google Shape;162;p29" title="Pedestrians_output.mp4">
            <a:hlinkClick r:id="rId5"/>
          </p:cNvPr>
          <p:cNvPicPr preferRelativeResize="0"/>
          <p:nvPr/>
        </p:nvPicPr>
        <p:blipFill>
          <a:blip r:embed="rId6">
            <a:alphaModFix/>
          </a:blip>
          <a:stretch>
            <a:fillRect/>
          </a:stretch>
        </p:blipFill>
        <p:spPr>
          <a:xfrm>
            <a:off x="4844074" y="1310450"/>
            <a:ext cx="4023700" cy="308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nvSpPr>
        <p:spPr>
          <a:xfrm>
            <a:off x="376050" y="230475"/>
            <a:ext cx="55803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900">
                <a:latin typeface="Raleway"/>
                <a:ea typeface="Raleway"/>
                <a:cs typeface="Raleway"/>
                <a:sym typeface="Raleway"/>
              </a:rPr>
              <a:t>Face Recognition</a:t>
            </a:r>
            <a:r>
              <a:rPr b="1" lang="en" sz="1900">
                <a:latin typeface="Raleway"/>
                <a:ea typeface="Raleway"/>
                <a:cs typeface="Raleway"/>
                <a:sym typeface="Raleway"/>
              </a:rPr>
              <a:t> </a:t>
            </a:r>
            <a:endParaRPr b="1" sz="1900">
              <a:latin typeface="Raleway"/>
              <a:ea typeface="Raleway"/>
              <a:cs typeface="Raleway"/>
              <a:sym typeface="Raleway"/>
            </a:endParaRPr>
          </a:p>
        </p:txBody>
      </p:sp>
      <p:sp>
        <p:nvSpPr>
          <p:cNvPr id="168" name="Google Shape;168;p30"/>
          <p:cNvSpPr txBox="1"/>
          <p:nvPr/>
        </p:nvSpPr>
        <p:spPr>
          <a:xfrm>
            <a:off x="400325" y="958350"/>
            <a:ext cx="83946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a:ea typeface="Raleway"/>
                <a:cs typeface="Raleway"/>
                <a:sym typeface="Raleway"/>
              </a:rPr>
              <a:t>In this module we intend to recognise human face using PCA algorithm.</a:t>
            </a:r>
            <a:endParaRPr sz="1600">
              <a:latin typeface="Raleway"/>
              <a:ea typeface="Raleway"/>
              <a:cs typeface="Raleway"/>
              <a:sym typeface="Raleway"/>
            </a:endParaRPr>
          </a:p>
          <a:p>
            <a:pPr indent="0" lvl="0" marL="0" rtl="0" algn="l">
              <a:spcBef>
                <a:spcPts val="0"/>
              </a:spcBef>
              <a:spcAft>
                <a:spcPts val="0"/>
              </a:spcAft>
              <a:buNone/>
            </a:pPr>
            <a:r>
              <a:rPr lang="en" sz="1600">
                <a:solidFill>
                  <a:srgbClr val="40424E"/>
                </a:solidFill>
                <a:highlight>
                  <a:srgbClr val="FFFFFF"/>
                </a:highlight>
                <a:latin typeface="Raleway"/>
                <a:ea typeface="Raleway"/>
                <a:cs typeface="Raleway"/>
                <a:sym typeface="Raleway"/>
              </a:rPr>
              <a:t>PCA (Principal Component Analysis) is a dimensionality reduction technique that was proposed by Pearson in 1901. It uses Eigenvalues and EigenVectors to reduce dimensionality and project a training sample/data on small feature space.</a:t>
            </a:r>
            <a:endParaRPr sz="1600">
              <a:solidFill>
                <a:srgbClr val="40424E"/>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sz="1600">
              <a:solidFill>
                <a:srgbClr val="40424E"/>
              </a:solidFill>
              <a:highlight>
                <a:srgbClr val="FFFFFF"/>
              </a:highlight>
              <a:latin typeface="Raleway"/>
              <a:ea typeface="Raleway"/>
              <a:cs typeface="Raleway"/>
              <a:sym typeface="Raleway"/>
            </a:endParaRPr>
          </a:p>
          <a:p>
            <a:pPr indent="0" lvl="0" marL="0" rtl="0" algn="l">
              <a:spcBef>
                <a:spcPts val="0"/>
              </a:spcBef>
              <a:spcAft>
                <a:spcPts val="0"/>
              </a:spcAft>
              <a:buNone/>
            </a:pPr>
            <a:r>
              <a:rPr lang="en" sz="1600">
                <a:solidFill>
                  <a:srgbClr val="40424E"/>
                </a:solidFill>
                <a:highlight>
                  <a:srgbClr val="FFFFFF"/>
                </a:highlight>
                <a:latin typeface="Raleway"/>
                <a:ea typeface="Raleway"/>
                <a:cs typeface="Raleway"/>
                <a:sym typeface="Raleway"/>
              </a:rPr>
              <a:t>The jobs which PCA can do are prediction, redundancy removal, feature extraction, data compression, etc.</a:t>
            </a:r>
            <a:endParaRPr sz="1600">
              <a:solidFill>
                <a:srgbClr val="40424E"/>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sz="1600">
              <a:solidFill>
                <a:srgbClr val="40424E"/>
              </a:solidFill>
              <a:highlight>
                <a:srgbClr val="FFFFFF"/>
              </a:highlight>
              <a:latin typeface="Raleway"/>
              <a:ea typeface="Raleway"/>
              <a:cs typeface="Raleway"/>
              <a:sym typeface="Raleway"/>
            </a:endParaRPr>
          </a:p>
          <a:p>
            <a:pPr indent="0" lvl="0" marL="0" rtl="0" algn="l">
              <a:spcBef>
                <a:spcPts val="0"/>
              </a:spcBef>
              <a:spcAft>
                <a:spcPts val="0"/>
              </a:spcAft>
              <a:buNone/>
            </a:pPr>
            <a:r>
              <a:rPr lang="en" sz="1600">
                <a:solidFill>
                  <a:srgbClr val="40424E"/>
                </a:solidFill>
                <a:highlight>
                  <a:srgbClr val="FFFFFF"/>
                </a:highlight>
                <a:latin typeface="Raleway"/>
                <a:ea typeface="Raleway"/>
                <a:cs typeface="Raleway"/>
                <a:sym typeface="Raleway"/>
              </a:rPr>
              <a:t>The main idea of using PCA for face recognition is to express the large 1-D vector of pixels constructed from 2-D facial image into the compact principal components of the feature space. This can be called eigenspace projection.</a:t>
            </a:r>
            <a:endParaRPr sz="1600">
              <a:solidFill>
                <a:srgbClr val="40424E"/>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sz="1600">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nvSpPr>
        <p:spPr>
          <a:xfrm>
            <a:off x="485225" y="265500"/>
            <a:ext cx="817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aleway"/>
                <a:ea typeface="Raleway"/>
                <a:cs typeface="Raleway"/>
                <a:sym typeface="Raleway"/>
              </a:rPr>
              <a:t>Step 1 : Preparing dataset</a:t>
            </a:r>
            <a:endParaRPr b="1" sz="1600">
              <a:latin typeface="Raleway"/>
              <a:ea typeface="Raleway"/>
              <a:cs typeface="Raleway"/>
              <a:sym typeface="Raleway"/>
            </a:endParaRPr>
          </a:p>
        </p:txBody>
      </p:sp>
      <p:pic>
        <p:nvPicPr>
          <p:cNvPr id="174" name="Google Shape;174;p31"/>
          <p:cNvPicPr preferRelativeResize="0"/>
          <p:nvPr/>
        </p:nvPicPr>
        <p:blipFill rotWithShape="1">
          <a:blip r:embed="rId3">
            <a:alphaModFix/>
          </a:blip>
          <a:srcRect b="22319" l="0" r="4415" t="16311"/>
          <a:stretch/>
        </p:blipFill>
        <p:spPr>
          <a:xfrm>
            <a:off x="349025" y="696600"/>
            <a:ext cx="8448604" cy="1356124"/>
          </a:xfrm>
          <a:prstGeom prst="rect">
            <a:avLst/>
          </a:prstGeom>
          <a:noFill/>
          <a:ln>
            <a:noFill/>
          </a:ln>
        </p:spPr>
      </p:pic>
      <p:pic>
        <p:nvPicPr>
          <p:cNvPr id="175" name="Google Shape;175;p31"/>
          <p:cNvPicPr preferRelativeResize="0"/>
          <p:nvPr/>
        </p:nvPicPr>
        <p:blipFill rotWithShape="1">
          <a:blip r:embed="rId4">
            <a:alphaModFix/>
          </a:blip>
          <a:srcRect b="17886" l="2229" r="0" t="17982"/>
          <a:stretch/>
        </p:blipFill>
        <p:spPr>
          <a:xfrm>
            <a:off x="349025" y="2052725"/>
            <a:ext cx="8448604" cy="1417226"/>
          </a:xfrm>
          <a:prstGeom prst="rect">
            <a:avLst/>
          </a:prstGeom>
          <a:noFill/>
          <a:ln>
            <a:noFill/>
          </a:ln>
        </p:spPr>
      </p:pic>
      <p:pic>
        <p:nvPicPr>
          <p:cNvPr id="176" name="Google Shape;176;p31"/>
          <p:cNvPicPr preferRelativeResize="0"/>
          <p:nvPr/>
        </p:nvPicPr>
        <p:blipFill rotWithShape="1">
          <a:blip r:embed="rId5">
            <a:alphaModFix/>
          </a:blip>
          <a:srcRect b="22743" l="1365" r="1102" t="22743"/>
          <a:stretch/>
        </p:blipFill>
        <p:spPr>
          <a:xfrm>
            <a:off x="114175" y="3469950"/>
            <a:ext cx="8839199" cy="1246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4294967295" type="title"/>
          </p:nvPr>
        </p:nvSpPr>
        <p:spPr>
          <a:xfrm>
            <a:off x="461850" y="1028075"/>
            <a:ext cx="8207100" cy="4203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00000"/>
                </a:solidFill>
                <a:latin typeface="Raleway Thin"/>
                <a:ea typeface="Raleway Thin"/>
                <a:cs typeface="Raleway Thin"/>
                <a:sym typeface="Raleway Thin"/>
              </a:rPr>
              <a:t>The use of masks is part of a comprehensive package of the prevention and control measures that can limit the spread of certain respiratory viral diseases, including COVID-19. Whether or not masks are used, physical distancing and other infection prevention and control (IPC) measures are critical to prevent human-to human transmission of COVID-19. </a:t>
            </a:r>
            <a:endParaRPr sz="1600">
              <a:solidFill>
                <a:srgbClr val="000000"/>
              </a:solidFill>
              <a:latin typeface="Raleway Thin"/>
              <a:ea typeface="Raleway Thin"/>
              <a:cs typeface="Raleway Thin"/>
              <a:sym typeface="Raleway Thin"/>
            </a:endParaRPr>
          </a:p>
          <a:p>
            <a:pPr indent="0" lvl="0" marL="0" rtl="0" algn="l">
              <a:lnSpc>
                <a:spcPct val="115000"/>
              </a:lnSpc>
              <a:spcBef>
                <a:spcPts val="0"/>
              </a:spcBef>
              <a:spcAft>
                <a:spcPts val="0"/>
              </a:spcAft>
              <a:buNone/>
            </a:pPr>
            <a:r>
              <a:t/>
            </a:r>
            <a:endParaRPr sz="1600">
              <a:solidFill>
                <a:srgbClr val="000000"/>
              </a:solidFill>
              <a:latin typeface="Raleway Thin"/>
              <a:ea typeface="Raleway Thin"/>
              <a:cs typeface="Raleway Thin"/>
              <a:sym typeface="Raleway Thin"/>
            </a:endParaRPr>
          </a:p>
          <a:p>
            <a:pPr indent="0" lvl="0" marL="0" rtl="0" algn="l">
              <a:lnSpc>
                <a:spcPct val="115000"/>
              </a:lnSpc>
              <a:spcBef>
                <a:spcPts val="0"/>
              </a:spcBef>
              <a:spcAft>
                <a:spcPts val="0"/>
              </a:spcAft>
              <a:buNone/>
            </a:pPr>
            <a:r>
              <a:rPr lang="en" sz="1600">
                <a:solidFill>
                  <a:srgbClr val="000000"/>
                </a:solidFill>
                <a:latin typeface="Raleway Thin"/>
                <a:ea typeface="Raleway Thin"/>
                <a:cs typeface="Raleway Thin"/>
                <a:sym typeface="Raleway Thin"/>
              </a:rPr>
              <a:t>However, maintaining all such measures may require abundant amount of humanforce. The novelty of our system is that it will automate monitoring of face mask and identity recognition and monitor social distancing and hence reducing human labour. Moreover, record maintenance of staff and patients and thus providing bill transparency. Our intention is to implement this system in hospital wherein such measures will be taken care of through security camera and by using database.</a:t>
            </a:r>
            <a:endParaRPr sz="1600">
              <a:solidFill>
                <a:srgbClr val="000000"/>
              </a:solidFill>
              <a:latin typeface="Raleway Thin"/>
              <a:ea typeface="Raleway Thin"/>
              <a:cs typeface="Raleway Thin"/>
              <a:sym typeface="Raleway Thin"/>
            </a:endParaRPr>
          </a:p>
          <a:p>
            <a:pPr indent="0" lvl="0" marL="0" rtl="0" algn="l">
              <a:lnSpc>
                <a:spcPct val="115000"/>
              </a:lnSpc>
              <a:spcBef>
                <a:spcPts val="0"/>
              </a:spcBef>
              <a:spcAft>
                <a:spcPts val="0"/>
              </a:spcAft>
              <a:buNone/>
            </a:pPr>
            <a:r>
              <a:t/>
            </a:r>
            <a:endParaRPr sz="1600">
              <a:solidFill>
                <a:srgbClr val="000000"/>
              </a:solidFill>
              <a:latin typeface="Raleway Thin"/>
              <a:ea typeface="Raleway Thin"/>
              <a:cs typeface="Raleway Thin"/>
              <a:sym typeface="Raleway Thin"/>
            </a:endParaRPr>
          </a:p>
          <a:p>
            <a:pPr indent="0" lvl="0" marL="0" rtl="0" algn="l">
              <a:lnSpc>
                <a:spcPct val="115000"/>
              </a:lnSpc>
              <a:spcBef>
                <a:spcPts val="0"/>
              </a:spcBef>
              <a:spcAft>
                <a:spcPts val="0"/>
              </a:spcAft>
              <a:buNone/>
            </a:pPr>
            <a:r>
              <a:t/>
            </a:r>
            <a:endParaRPr sz="1600">
              <a:solidFill>
                <a:srgbClr val="000000"/>
              </a:solidFill>
              <a:latin typeface="Raleway Thin"/>
              <a:ea typeface="Raleway Thin"/>
              <a:cs typeface="Raleway Thin"/>
              <a:sym typeface="Raleway Thin"/>
            </a:endParaRPr>
          </a:p>
        </p:txBody>
      </p:sp>
      <p:sp>
        <p:nvSpPr>
          <p:cNvPr id="64" name="Google Shape;64;p14"/>
          <p:cNvSpPr txBox="1"/>
          <p:nvPr>
            <p:ph idx="4294967295" type="title"/>
          </p:nvPr>
        </p:nvSpPr>
        <p:spPr>
          <a:xfrm>
            <a:off x="461850" y="33400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000000"/>
                </a:solidFill>
                <a:latin typeface="Raleway Thin"/>
                <a:ea typeface="Raleway Thin"/>
                <a:cs typeface="Raleway Thin"/>
                <a:sym typeface="Raleway Thin"/>
              </a:rPr>
              <a:t>Abstract</a:t>
            </a:r>
            <a:endParaRPr sz="2400">
              <a:solidFill>
                <a:srgbClr val="000000"/>
              </a:solidFill>
              <a:latin typeface="Raleway Thin"/>
              <a:ea typeface="Raleway Thin"/>
              <a:cs typeface="Raleway Thin"/>
              <a:sym typeface="Raleway Thi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2"/>
          <p:cNvPicPr preferRelativeResize="0"/>
          <p:nvPr/>
        </p:nvPicPr>
        <p:blipFill rotWithShape="1">
          <a:blip r:embed="rId3">
            <a:alphaModFix/>
          </a:blip>
          <a:srcRect b="8018" l="12394" r="8252" t="8883"/>
          <a:stretch/>
        </p:blipFill>
        <p:spPr>
          <a:xfrm>
            <a:off x="206225" y="667200"/>
            <a:ext cx="8852976" cy="3809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nvSpPr>
        <p:spPr>
          <a:xfrm>
            <a:off x="306028" y="388175"/>
            <a:ext cx="709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0424E"/>
                </a:solidFill>
                <a:highlight>
                  <a:srgbClr val="FFFFFF"/>
                </a:highlight>
                <a:latin typeface="Raleway"/>
                <a:ea typeface="Raleway"/>
                <a:cs typeface="Raleway"/>
                <a:sym typeface="Raleway"/>
              </a:rPr>
              <a:t>We first convert these images into vectors of size </a:t>
            </a:r>
            <a:r>
              <a:rPr i="1" lang="en" sz="1600">
                <a:solidFill>
                  <a:srgbClr val="40424E"/>
                </a:solidFill>
                <a:highlight>
                  <a:srgbClr val="FFFFFF"/>
                </a:highlight>
                <a:latin typeface="Raleway"/>
                <a:ea typeface="Raleway"/>
                <a:cs typeface="Raleway"/>
                <a:sym typeface="Raleway"/>
              </a:rPr>
              <a:t>N2</a:t>
            </a:r>
            <a:r>
              <a:rPr lang="en" sz="1600">
                <a:solidFill>
                  <a:srgbClr val="40424E"/>
                </a:solidFill>
                <a:highlight>
                  <a:srgbClr val="FFFFFF"/>
                </a:highlight>
                <a:latin typeface="Raleway"/>
                <a:ea typeface="Raleway"/>
                <a:cs typeface="Raleway"/>
                <a:sym typeface="Raleway"/>
              </a:rPr>
              <a:t> such that:</a:t>
            </a:r>
            <a:endParaRPr sz="1600">
              <a:latin typeface="Raleway"/>
              <a:ea typeface="Raleway"/>
              <a:cs typeface="Raleway"/>
              <a:sym typeface="Raleway"/>
            </a:endParaRPr>
          </a:p>
        </p:txBody>
      </p:sp>
      <p:pic>
        <p:nvPicPr>
          <p:cNvPr id="187" name="Google Shape;187;p33"/>
          <p:cNvPicPr preferRelativeResize="0"/>
          <p:nvPr/>
        </p:nvPicPr>
        <p:blipFill>
          <a:blip r:embed="rId3">
            <a:alphaModFix/>
          </a:blip>
          <a:stretch>
            <a:fillRect/>
          </a:stretch>
        </p:blipFill>
        <p:spPr>
          <a:xfrm>
            <a:off x="989425" y="1216625"/>
            <a:ext cx="5572125" cy="3162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nvSpPr>
        <p:spPr>
          <a:xfrm>
            <a:off x="351800" y="376050"/>
            <a:ext cx="5422500" cy="72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3" name="Google Shape;193;p34"/>
          <p:cNvSpPr txBox="1"/>
          <p:nvPr/>
        </p:nvSpPr>
        <p:spPr>
          <a:xfrm>
            <a:off x="194100" y="376050"/>
            <a:ext cx="479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aleway"/>
                <a:ea typeface="Raleway"/>
                <a:cs typeface="Raleway"/>
                <a:sym typeface="Raleway"/>
              </a:rPr>
              <a:t>Step 2 : Applying PCA to dataset</a:t>
            </a:r>
            <a:endParaRPr b="1" sz="1600">
              <a:latin typeface="Raleway"/>
              <a:ea typeface="Raleway"/>
              <a:cs typeface="Raleway"/>
              <a:sym typeface="Raleway"/>
            </a:endParaRPr>
          </a:p>
        </p:txBody>
      </p:sp>
      <p:pic>
        <p:nvPicPr>
          <p:cNvPr id="194" name="Google Shape;194;p34"/>
          <p:cNvPicPr preferRelativeResize="0"/>
          <p:nvPr/>
        </p:nvPicPr>
        <p:blipFill>
          <a:blip r:embed="rId3">
            <a:alphaModFix/>
          </a:blip>
          <a:stretch>
            <a:fillRect/>
          </a:stretch>
        </p:blipFill>
        <p:spPr>
          <a:xfrm>
            <a:off x="133450" y="807150"/>
            <a:ext cx="8403413" cy="3734850"/>
          </a:xfrm>
          <a:prstGeom prst="rect">
            <a:avLst/>
          </a:prstGeom>
          <a:noFill/>
          <a:ln>
            <a:noFill/>
          </a:ln>
        </p:spPr>
      </p:pic>
      <p:sp>
        <p:nvSpPr>
          <p:cNvPr id="195" name="Google Shape;195;p34"/>
          <p:cNvSpPr txBox="1"/>
          <p:nvPr/>
        </p:nvSpPr>
        <p:spPr>
          <a:xfrm>
            <a:off x="448850" y="4452050"/>
            <a:ext cx="794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a:ea typeface="Raleway"/>
                <a:cs typeface="Raleway"/>
                <a:sym typeface="Raleway"/>
              </a:rPr>
              <a:t>These are some of the principle components. </a:t>
            </a:r>
            <a:endParaRPr sz="1600">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nvSpPr>
        <p:spPr>
          <a:xfrm>
            <a:off x="266900" y="194100"/>
            <a:ext cx="467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aleway"/>
                <a:ea typeface="Raleway"/>
                <a:cs typeface="Raleway"/>
                <a:sym typeface="Raleway"/>
              </a:rPr>
              <a:t>Step 3 : Selection of number of components</a:t>
            </a:r>
            <a:endParaRPr b="1" sz="1600">
              <a:latin typeface="Raleway"/>
              <a:ea typeface="Raleway"/>
              <a:cs typeface="Raleway"/>
              <a:sym typeface="Raleway"/>
            </a:endParaRPr>
          </a:p>
        </p:txBody>
      </p:sp>
      <p:sp>
        <p:nvSpPr>
          <p:cNvPr id="201" name="Google Shape;201;p35"/>
          <p:cNvSpPr txBox="1"/>
          <p:nvPr/>
        </p:nvSpPr>
        <p:spPr>
          <a:xfrm>
            <a:off x="6118500" y="1229350"/>
            <a:ext cx="2628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a:ea typeface="Raleway"/>
                <a:cs typeface="Raleway"/>
                <a:sym typeface="Raleway"/>
              </a:rPr>
              <a:t>After </a:t>
            </a:r>
            <a:r>
              <a:rPr lang="en" sz="1600">
                <a:latin typeface="Raleway"/>
                <a:ea typeface="Raleway"/>
                <a:cs typeface="Raleway"/>
                <a:sym typeface="Raleway"/>
              </a:rPr>
              <a:t>applying</a:t>
            </a:r>
            <a:r>
              <a:rPr lang="en" sz="1600">
                <a:latin typeface="Raleway"/>
                <a:ea typeface="Raleway"/>
                <a:cs typeface="Raleway"/>
                <a:sym typeface="Raleway"/>
              </a:rPr>
              <a:t> PCA, we plot a graph like this and what we observe is that in the first few </a:t>
            </a:r>
            <a:r>
              <a:rPr lang="en" sz="1600">
                <a:latin typeface="Raleway"/>
                <a:ea typeface="Raleway"/>
                <a:cs typeface="Raleway"/>
                <a:sym typeface="Raleway"/>
              </a:rPr>
              <a:t>components</a:t>
            </a:r>
            <a:r>
              <a:rPr lang="en" sz="1600">
                <a:latin typeface="Raleway"/>
                <a:ea typeface="Raleway"/>
                <a:cs typeface="Raleway"/>
                <a:sym typeface="Raleway"/>
              </a:rPr>
              <a:t> we observe the maximum variance.</a:t>
            </a:r>
            <a:endParaRPr sz="1600">
              <a:latin typeface="Raleway"/>
              <a:ea typeface="Raleway"/>
              <a:cs typeface="Raleway"/>
              <a:sym typeface="Raleway"/>
            </a:endParaRPr>
          </a:p>
        </p:txBody>
      </p:sp>
      <p:pic>
        <p:nvPicPr>
          <p:cNvPr id="202" name="Google Shape;202;p35"/>
          <p:cNvPicPr preferRelativeResize="0"/>
          <p:nvPr/>
        </p:nvPicPr>
        <p:blipFill>
          <a:blip r:embed="rId3">
            <a:alphaModFix/>
          </a:blip>
          <a:stretch>
            <a:fillRect/>
          </a:stretch>
        </p:blipFill>
        <p:spPr>
          <a:xfrm>
            <a:off x="180650" y="520550"/>
            <a:ext cx="5937850" cy="4453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nvSpPr>
        <p:spPr>
          <a:xfrm>
            <a:off x="279025" y="242600"/>
            <a:ext cx="663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aleway"/>
                <a:ea typeface="Raleway"/>
                <a:cs typeface="Raleway"/>
                <a:sym typeface="Raleway"/>
              </a:rPr>
              <a:t>Step 4 : Project input images to Principal components</a:t>
            </a:r>
            <a:endParaRPr b="1" sz="1600">
              <a:latin typeface="Raleway"/>
              <a:ea typeface="Raleway"/>
              <a:cs typeface="Raleway"/>
              <a:sym typeface="Raleway"/>
            </a:endParaRPr>
          </a:p>
        </p:txBody>
      </p:sp>
      <p:sp>
        <p:nvSpPr>
          <p:cNvPr id="208" name="Google Shape;208;p36"/>
          <p:cNvSpPr txBox="1"/>
          <p:nvPr/>
        </p:nvSpPr>
        <p:spPr>
          <a:xfrm>
            <a:off x="351800" y="861275"/>
            <a:ext cx="78972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0424E"/>
                </a:solidFill>
                <a:highlight>
                  <a:srgbClr val="FFFFFF"/>
                </a:highlight>
              </a:rPr>
              <a:t>I</a:t>
            </a:r>
            <a:r>
              <a:rPr lang="en" sz="1600">
                <a:solidFill>
                  <a:srgbClr val="40424E"/>
                </a:solidFill>
                <a:highlight>
                  <a:srgbClr val="FFFFFF"/>
                </a:highlight>
                <a:latin typeface="Raleway"/>
                <a:ea typeface="Raleway"/>
                <a:cs typeface="Raleway"/>
                <a:sym typeface="Raleway"/>
              </a:rPr>
              <a:t>n this step, we take the coefficient of eigenfaces and represent the training faces in the form of a vector of those coefficients.</a:t>
            </a:r>
            <a:endParaRPr sz="1600">
              <a:solidFill>
                <a:srgbClr val="40424E"/>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sz="1600">
              <a:solidFill>
                <a:srgbClr val="40424E"/>
              </a:solidFill>
              <a:highlight>
                <a:srgbClr val="FFFFFF"/>
              </a:highlight>
              <a:latin typeface="Raleway"/>
              <a:ea typeface="Raleway"/>
              <a:cs typeface="Raleway"/>
              <a:sym typeface="Raleway"/>
            </a:endParaRPr>
          </a:p>
          <a:p>
            <a:pPr indent="0" lvl="0" marL="0" rtl="0" algn="l">
              <a:spcBef>
                <a:spcPts val="0"/>
              </a:spcBef>
              <a:spcAft>
                <a:spcPts val="0"/>
              </a:spcAft>
              <a:buNone/>
            </a:pPr>
            <a:r>
              <a:rPr lang="en" sz="1600">
                <a:solidFill>
                  <a:srgbClr val="40424E"/>
                </a:solidFill>
                <a:highlight>
                  <a:srgbClr val="FFFFFF"/>
                </a:highlight>
                <a:latin typeface="Raleway"/>
                <a:ea typeface="Raleway"/>
                <a:cs typeface="Raleway"/>
                <a:sym typeface="Raleway"/>
              </a:rPr>
              <a:t>The </a:t>
            </a:r>
            <a:r>
              <a:rPr lang="en" sz="1600">
                <a:solidFill>
                  <a:srgbClr val="40424E"/>
                </a:solidFill>
                <a:highlight>
                  <a:srgbClr val="FFFFFF"/>
                </a:highlight>
                <a:latin typeface="Raleway"/>
                <a:ea typeface="Raleway"/>
                <a:cs typeface="Raleway"/>
                <a:sym typeface="Raleway"/>
              </a:rPr>
              <a:t>input</a:t>
            </a:r>
            <a:r>
              <a:rPr lang="en" sz="1600">
                <a:solidFill>
                  <a:srgbClr val="40424E"/>
                </a:solidFill>
                <a:highlight>
                  <a:srgbClr val="FFFFFF"/>
                </a:highlight>
                <a:latin typeface="Raleway"/>
                <a:ea typeface="Raleway"/>
                <a:cs typeface="Raleway"/>
                <a:sym typeface="Raleway"/>
              </a:rPr>
              <a:t> images re represented as weighted sum of individual weight multiplied by the eigen components.</a:t>
            </a:r>
            <a:endParaRPr sz="1600">
              <a:solidFill>
                <a:srgbClr val="40424E"/>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sz="1600">
              <a:solidFill>
                <a:srgbClr val="40424E"/>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sz="1600">
              <a:solidFill>
                <a:srgbClr val="40424E"/>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sz="1600">
              <a:solidFill>
                <a:srgbClr val="40424E"/>
              </a:solidFill>
              <a:highlight>
                <a:srgbClr val="FFFFFF"/>
              </a:highlight>
              <a:latin typeface="Raleway"/>
              <a:ea typeface="Raleway"/>
              <a:cs typeface="Raleway"/>
              <a:sym typeface="Raleway"/>
            </a:endParaRPr>
          </a:p>
        </p:txBody>
      </p:sp>
      <p:pic>
        <p:nvPicPr>
          <p:cNvPr id="209" name="Google Shape;209;p36"/>
          <p:cNvPicPr preferRelativeResize="0"/>
          <p:nvPr/>
        </p:nvPicPr>
        <p:blipFill>
          <a:blip r:embed="rId3">
            <a:alphaModFix/>
          </a:blip>
          <a:stretch>
            <a:fillRect/>
          </a:stretch>
        </p:blipFill>
        <p:spPr>
          <a:xfrm>
            <a:off x="2304875" y="2283900"/>
            <a:ext cx="5802699" cy="2704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nvSpPr>
        <p:spPr>
          <a:xfrm>
            <a:off x="200925" y="109175"/>
            <a:ext cx="742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aleway"/>
                <a:ea typeface="Raleway"/>
                <a:cs typeface="Raleway"/>
                <a:sym typeface="Raleway"/>
              </a:rPr>
              <a:t>Step 5 : </a:t>
            </a:r>
            <a:r>
              <a:rPr b="1" lang="en" sz="1600">
                <a:latin typeface="Raleway"/>
                <a:ea typeface="Raleway"/>
                <a:cs typeface="Raleway"/>
                <a:sym typeface="Raleway"/>
              </a:rPr>
              <a:t>Training</a:t>
            </a:r>
            <a:r>
              <a:rPr b="1" lang="en" sz="1600">
                <a:latin typeface="Raleway"/>
                <a:ea typeface="Raleway"/>
                <a:cs typeface="Raleway"/>
                <a:sym typeface="Raleway"/>
              </a:rPr>
              <a:t> classifier with reduced set of features</a:t>
            </a:r>
            <a:endParaRPr b="1" sz="1600">
              <a:latin typeface="Raleway"/>
              <a:ea typeface="Raleway"/>
              <a:cs typeface="Raleway"/>
              <a:sym typeface="Raleway"/>
            </a:endParaRPr>
          </a:p>
        </p:txBody>
      </p:sp>
      <p:sp>
        <p:nvSpPr>
          <p:cNvPr id="215" name="Google Shape;215;p37"/>
          <p:cNvSpPr txBox="1"/>
          <p:nvPr/>
        </p:nvSpPr>
        <p:spPr>
          <a:xfrm>
            <a:off x="254750" y="691450"/>
            <a:ext cx="8430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a:ea typeface="Raleway"/>
                <a:cs typeface="Raleway"/>
                <a:sym typeface="Raleway"/>
              </a:rPr>
              <a:t>Here, if we have reduced set of features, our search space is reduced.</a:t>
            </a:r>
            <a:endParaRPr sz="1600">
              <a:latin typeface="Raleway"/>
              <a:ea typeface="Raleway"/>
              <a:cs typeface="Raleway"/>
              <a:sym typeface="Raleway"/>
            </a:endParaRPr>
          </a:p>
          <a:p>
            <a:pPr indent="0" lvl="0" marL="0" rtl="0" algn="l">
              <a:spcBef>
                <a:spcPts val="0"/>
              </a:spcBef>
              <a:spcAft>
                <a:spcPts val="0"/>
              </a:spcAft>
              <a:buNone/>
            </a:pPr>
            <a:r>
              <a:t/>
            </a:r>
            <a:endParaRPr sz="1600">
              <a:latin typeface="Raleway"/>
              <a:ea typeface="Raleway"/>
              <a:cs typeface="Raleway"/>
              <a:sym typeface="Raleway"/>
            </a:endParaRPr>
          </a:p>
          <a:p>
            <a:pPr indent="0" lvl="0" marL="0" rtl="0" algn="l">
              <a:spcBef>
                <a:spcPts val="0"/>
              </a:spcBef>
              <a:spcAft>
                <a:spcPts val="0"/>
              </a:spcAft>
              <a:buNone/>
            </a:pPr>
            <a:r>
              <a:rPr lang="en" sz="1600">
                <a:latin typeface="Raleway"/>
                <a:ea typeface="Raleway"/>
                <a:cs typeface="Raleway"/>
                <a:sym typeface="Raleway"/>
              </a:rPr>
              <a:t>This helps in training machine learning models faster and results in the better accuracy in the real world scenario.</a:t>
            </a:r>
            <a:endParaRPr sz="1600">
              <a:latin typeface="Raleway"/>
              <a:ea typeface="Raleway"/>
              <a:cs typeface="Raleway"/>
              <a:sym typeface="Raleway"/>
            </a:endParaRPr>
          </a:p>
        </p:txBody>
      </p:sp>
      <p:sp>
        <p:nvSpPr>
          <p:cNvPr id="216" name="Google Shape;216;p37"/>
          <p:cNvSpPr txBox="1"/>
          <p:nvPr/>
        </p:nvSpPr>
        <p:spPr>
          <a:xfrm>
            <a:off x="200925" y="1998500"/>
            <a:ext cx="6337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aleway"/>
                <a:ea typeface="Raleway"/>
                <a:cs typeface="Raleway"/>
                <a:sym typeface="Raleway"/>
              </a:rPr>
              <a:t>Step 6 : Apply PCA transformation to test input and predict using trained classifier</a:t>
            </a:r>
            <a:endParaRPr b="1" sz="1600">
              <a:latin typeface="Raleway"/>
              <a:ea typeface="Raleway"/>
              <a:cs typeface="Raleway"/>
              <a:sym typeface="Raleway"/>
            </a:endParaRPr>
          </a:p>
        </p:txBody>
      </p:sp>
      <p:sp>
        <p:nvSpPr>
          <p:cNvPr id="217" name="Google Shape;217;p37"/>
          <p:cNvSpPr txBox="1"/>
          <p:nvPr/>
        </p:nvSpPr>
        <p:spPr>
          <a:xfrm>
            <a:off x="200925" y="2644525"/>
            <a:ext cx="8200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aleway"/>
                <a:ea typeface="Raleway"/>
                <a:cs typeface="Raleway"/>
                <a:sym typeface="Raleway"/>
              </a:rPr>
              <a:t>Once we apply PCA </a:t>
            </a:r>
            <a:r>
              <a:rPr lang="en" sz="1600">
                <a:latin typeface="Raleway"/>
                <a:ea typeface="Raleway"/>
                <a:cs typeface="Raleway"/>
                <a:sym typeface="Raleway"/>
              </a:rPr>
              <a:t>transform</a:t>
            </a:r>
            <a:r>
              <a:rPr lang="en" sz="1600">
                <a:latin typeface="Raleway"/>
                <a:ea typeface="Raleway"/>
                <a:cs typeface="Raleway"/>
                <a:sym typeface="Raleway"/>
              </a:rPr>
              <a:t> to test image we again get set of weights known as test weights.</a:t>
            </a:r>
            <a:endParaRPr sz="1600">
              <a:latin typeface="Raleway"/>
              <a:ea typeface="Raleway"/>
              <a:cs typeface="Raleway"/>
              <a:sym typeface="Raleway"/>
            </a:endParaRPr>
          </a:p>
          <a:p>
            <a:pPr indent="0" lvl="0" marL="0" rtl="0" algn="l">
              <a:spcBef>
                <a:spcPts val="0"/>
              </a:spcBef>
              <a:spcAft>
                <a:spcPts val="0"/>
              </a:spcAft>
              <a:buNone/>
            </a:pPr>
            <a:r>
              <a:rPr lang="en" sz="1600">
                <a:latin typeface="Raleway"/>
                <a:ea typeface="Raleway"/>
                <a:cs typeface="Raleway"/>
                <a:sym typeface="Raleway"/>
              </a:rPr>
              <a:t> </a:t>
            </a:r>
            <a:endParaRPr sz="1600">
              <a:latin typeface="Raleway"/>
              <a:ea typeface="Raleway"/>
              <a:cs typeface="Raleway"/>
              <a:sym typeface="Raleway"/>
            </a:endParaRPr>
          </a:p>
          <a:p>
            <a:pPr indent="0" lvl="0" marL="0" rtl="0" algn="l">
              <a:spcBef>
                <a:spcPts val="0"/>
              </a:spcBef>
              <a:spcAft>
                <a:spcPts val="0"/>
              </a:spcAft>
              <a:buNone/>
            </a:pPr>
            <a:r>
              <a:rPr lang="en" sz="1600">
                <a:latin typeface="Raleway"/>
                <a:ea typeface="Raleway"/>
                <a:cs typeface="Raleway"/>
                <a:sym typeface="Raleway"/>
              </a:rPr>
              <a:t>The classifier deals with the </a:t>
            </a:r>
            <a:r>
              <a:rPr lang="en" sz="1600">
                <a:latin typeface="Raleway"/>
                <a:ea typeface="Raleway"/>
                <a:cs typeface="Raleway"/>
                <a:sym typeface="Raleway"/>
              </a:rPr>
              <a:t>similarity</a:t>
            </a:r>
            <a:r>
              <a:rPr lang="en" sz="1600">
                <a:latin typeface="Raleway"/>
                <a:ea typeface="Raleway"/>
                <a:cs typeface="Raleway"/>
                <a:sym typeface="Raleway"/>
              </a:rPr>
              <a:t> between the original weight  and test weight.</a:t>
            </a:r>
            <a:endParaRPr sz="1600">
              <a:latin typeface="Raleway"/>
              <a:ea typeface="Raleway"/>
              <a:cs typeface="Raleway"/>
              <a:sym typeface="Raleway"/>
            </a:endParaRPr>
          </a:p>
          <a:p>
            <a:pPr indent="0" lvl="0" marL="0" rtl="0" algn="l">
              <a:spcBef>
                <a:spcPts val="0"/>
              </a:spcBef>
              <a:spcAft>
                <a:spcPts val="0"/>
              </a:spcAft>
              <a:buNone/>
            </a:pPr>
            <a:r>
              <a:t/>
            </a:r>
            <a:endParaRPr sz="1600">
              <a:latin typeface="Raleway"/>
              <a:ea typeface="Raleway"/>
              <a:cs typeface="Raleway"/>
              <a:sym typeface="Raleway"/>
            </a:endParaRPr>
          </a:p>
          <a:p>
            <a:pPr indent="0" lvl="0" marL="0" rtl="0" algn="l">
              <a:spcBef>
                <a:spcPts val="0"/>
              </a:spcBef>
              <a:spcAft>
                <a:spcPts val="0"/>
              </a:spcAft>
              <a:buNone/>
            </a:pPr>
            <a:r>
              <a:rPr lang="en" sz="1600">
                <a:latin typeface="Raleway"/>
                <a:ea typeface="Raleway"/>
                <a:cs typeface="Raleway"/>
                <a:sym typeface="Raleway"/>
              </a:rPr>
              <a:t>If in the </a:t>
            </a:r>
            <a:r>
              <a:rPr lang="en" sz="1600">
                <a:latin typeface="Raleway"/>
                <a:ea typeface="Raleway"/>
                <a:cs typeface="Raleway"/>
                <a:sym typeface="Raleway"/>
              </a:rPr>
              <a:t>eigenspace</a:t>
            </a:r>
            <a:r>
              <a:rPr lang="en" sz="1600">
                <a:latin typeface="Raleway"/>
                <a:ea typeface="Raleway"/>
                <a:cs typeface="Raleway"/>
                <a:sym typeface="Raleway"/>
              </a:rPr>
              <a:t> the distance between weights are less, then we recognise them as same person.</a:t>
            </a:r>
            <a:endParaRPr sz="1600">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nvSpPr>
        <p:spPr>
          <a:xfrm>
            <a:off x="0" y="181975"/>
            <a:ext cx="553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aleway"/>
                <a:ea typeface="Raleway"/>
                <a:cs typeface="Raleway"/>
                <a:sym typeface="Raleway"/>
              </a:rPr>
              <a:t>	Output :</a:t>
            </a:r>
            <a:endParaRPr b="1" sz="1600">
              <a:latin typeface="Raleway"/>
              <a:ea typeface="Raleway"/>
              <a:cs typeface="Raleway"/>
              <a:sym typeface="Raleway"/>
            </a:endParaRPr>
          </a:p>
        </p:txBody>
      </p:sp>
      <p:pic>
        <p:nvPicPr>
          <p:cNvPr id="223" name="Google Shape;223;p38"/>
          <p:cNvPicPr preferRelativeResize="0"/>
          <p:nvPr/>
        </p:nvPicPr>
        <p:blipFill>
          <a:blip r:embed="rId3">
            <a:alphaModFix/>
          </a:blip>
          <a:stretch>
            <a:fillRect/>
          </a:stretch>
        </p:blipFill>
        <p:spPr>
          <a:xfrm>
            <a:off x="443550" y="722250"/>
            <a:ext cx="7659899" cy="4133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nvSpPr>
        <p:spPr>
          <a:xfrm>
            <a:off x="170775" y="281275"/>
            <a:ext cx="5575500" cy="9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9"/>
          <p:cNvSpPr txBox="1"/>
          <p:nvPr>
            <p:ph idx="4294967295" type="title"/>
          </p:nvPr>
        </p:nvSpPr>
        <p:spPr>
          <a:xfrm>
            <a:off x="405450" y="2128925"/>
            <a:ext cx="8515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000000"/>
                </a:solidFill>
                <a:latin typeface="Raleway Thin"/>
                <a:ea typeface="Raleway Thin"/>
                <a:cs typeface="Raleway Thin"/>
                <a:sym typeface="Raleway Thin"/>
              </a:rPr>
              <a:t>Software Requirement System (SRS)</a:t>
            </a:r>
            <a:endParaRPr sz="2400">
              <a:solidFill>
                <a:srgbClr val="000000"/>
              </a:solidFill>
              <a:latin typeface="Raleway Thin"/>
              <a:ea typeface="Raleway Thin"/>
              <a:cs typeface="Raleway Thin"/>
              <a:sym typeface="Raleway Thi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idx="4294967295" type="subTitle"/>
          </p:nvPr>
        </p:nvSpPr>
        <p:spPr>
          <a:xfrm>
            <a:off x="111025" y="117525"/>
            <a:ext cx="3538200" cy="3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Raleway"/>
                <a:ea typeface="Raleway"/>
                <a:cs typeface="Raleway"/>
                <a:sym typeface="Raleway"/>
              </a:rPr>
              <a:t>Class Diagram</a:t>
            </a:r>
            <a:endParaRPr sz="1400">
              <a:solidFill>
                <a:srgbClr val="000000"/>
              </a:solidFill>
              <a:latin typeface="Raleway"/>
              <a:ea typeface="Raleway"/>
              <a:cs typeface="Raleway"/>
              <a:sym typeface="Raleway"/>
            </a:endParaRPr>
          </a:p>
          <a:p>
            <a:pPr indent="0" lvl="0" marL="0" rtl="0" algn="l">
              <a:spcBef>
                <a:spcPts val="1600"/>
              </a:spcBef>
              <a:spcAft>
                <a:spcPts val="1600"/>
              </a:spcAft>
              <a:buNone/>
            </a:pPr>
            <a:r>
              <a:t/>
            </a:r>
            <a:endParaRPr sz="1400">
              <a:solidFill>
                <a:srgbClr val="000000"/>
              </a:solidFill>
              <a:latin typeface="Raleway"/>
              <a:ea typeface="Raleway"/>
              <a:cs typeface="Raleway"/>
              <a:sym typeface="Raleway"/>
            </a:endParaRPr>
          </a:p>
        </p:txBody>
      </p:sp>
      <p:pic>
        <p:nvPicPr>
          <p:cNvPr id="235" name="Google Shape;235;p40"/>
          <p:cNvPicPr preferRelativeResize="0"/>
          <p:nvPr/>
        </p:nvPicPr>
        <p:blipFill>
          <a:blip r:embed="rId3">
            <a:alphaModFix/>
          </a:blip>
          <a:stretch>
            <a:fillRect/>
          </a:stretch>
        </p:blipFill>
        <p:spPr>
          <a:xfrm>
            <a:off x="2638250" y="0"/>
            <a:ext cx="3702450" cy="5143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nvSpPr>
        <p:spPr>
          <a:xfrm>
            <a:off x="170775" y="281275"/>
            <a:ext cx="5575500" cy="9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1"/>
          <p:cNvSpPr txBox="1"/>
          <p:nvPr>
            <p:ph idx="4294967295" type="title"/>
          </p:nvPr>
        </p:nvSpPr>
        <p:spPr>
          <a:xfrm>
            <a:off x="465725" y="340750"/>
            <a:ext cx="8515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latin typeface="Raleway"/>
                <a:ea typeface="Raleway"/>
                <a:cs typeface="Raleway"/>
                <a:sym typeface="Raleway"/>
              </a:rPr>
              <a:t>Use case Diagram</a:t>
            </a:r>
            <a:endParaRPr sz="1400">
              <a:solidFill>
                <a:srgbClr val="000000"/>
              </a:solidFill>
              <a:latin typeface="Raleway"/>
              <a:ea typeface="Raleway"/>
              <a:cs typeface="Raleway"/>
              <a:sym typeface="Raleway"/>
            </a:endParaRPr>
          </a:p>
        </p:txBody>
      </p:sp>
      <p:pic>
        <p:nvPicPr>
          <p:cNvPr id="242" name="Google Shape;242;p41"/>
          <p:cNvPicPr preferRelativeResize="0"/>
          <p:nvPr/>
        </p:nvPicPr>
        <p:blipFill>
          <a:blip r:embed="rId3">
            <a:alphaModFix/>
          </a:blip>
          <a:stretch>
            <a:fillRect/>
          </a:stretch>
        </p:blipFill>
        <p:spPr>
          <a:xfrm>
            <a:off x="1796225" y="1108750"/>
            <a:ext cx="4223474" cy="3930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459025" y="1111675"/>
            <a:ext cx="7176000" cy="39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aleway Thin"/>
                <a:ea typeface="Raleway Thin"/>
                <a:cs typeface="Raleway Thin"/>
                <a:sym typeface="Raleway Thin"/>
              </a:rPr>
              <a:t>Knowing the current outbreak of Corona Virus the need for wearing mask and maintaining social </a:t>
            </a:r>
            <a:r>
              <a:rPr lang="en" sz="1600">
                <a:latin typeface="Raleway Thin"/>
                <a:ea typeface="Raleway Thin"/>
                <a:cs typeface="Raleway Thin"/>
                <a:sym typeface="Raleway Thin"/>
              </a:rPr>
              <a:t>distancing is critical at all the public places.</a:t>
            </a:r>
            <a:endParaRPr sz="1600">
              <a:latin typeface="Raleway Thin"/>
              <a:ea typeface="Raleway Thin"/>
              <a:cs typeface="Raleway Thin"/>
              <a:sym typeface="Raleway Thin"/>
            </a:endParaRPr>
          </a:p>
          <a:p>
            <a:pPr indent="0" lvl="0" marL="0" rtl="0" algn="l">
              <a:spcBef>
                <a:spcPts val="0"/>
              </a:spcBef>
              <a:spcAft>
                <a:spcPts val="0"/>
              </a:spcAft>
              <a:buNone/>
            </a:pPr>
            <a:r>
              <a:rPr lang="en" sz="1600">
                <a:latin typeface="Raleway Thin"/>
                <a:ea typeface="Raleway Thin"/>
                <a:cs typeface="Raleway Thin"/>
                <a:sym typeface="Raleway Thin"/>
              </a:rPr>
              <a:t>Hence, there is an utmost requirement of an automated system to detect the mask and maintain social distancing and verify authenticity of the person in hospitals. Moreover,</a:t>
            </a:r>
            <a:r>
              <a:rPr lang="en" sz="1600">
                <a:latin typeface="Raleway Thin"/>
                <a:ea typeface="Raleway Thin"/>
                <a:cs typeface="Raleway Thin"/>
                <a:sym typeface="Raleway Thin"/>
              </a:rPr>
              <a:t> </a:t>
            </a:r>
            <a:r>
              <a:rPr lang="en" sz="1600">
                <a:latin typeface="Raleway Thin"/>
                <a:ea typeface="Raleway Thin"/>
                <a:cs typeface="Raleway Thin"/>
                <a:sym typeface="Raleway Thin"/>
              </a:rPr>
              <a:t> </a:t>
            </a:r>
            <a:r>
              <a:rPr lang="en" sz="1600">
                <a:latin typeface="Raleway Thin"/>
                <a:ea typeface="Raleway Thin"/>
                <a:cs typeface="Raleway Thin"/>
                <a:sym typeface="Raleway Thin"/>
              </a:rPr>
              <a:t>for</a:t>
            </a:r>
            <a:r>
              <a:rPr lang="en" sz="1600">
                <a:latin typeface="Raleway Thin"/>
                <a:ea typeface="Raleway Thin"/>
                <a:cs typeface="Raleway Thin"/>
                <a:sym typeface="Raleway Thin"/>
              </a:rPr>
              <a:t> the covid patients the  private hospitals are charging in lakhs for PPE kits, masks etc over the regular hospital service fee and with more than one doctor in charge of one patient the patient record maintenance system  is required.</a:t>
            </a:r>
            <a:endParaRPr sz="1600">
              <a:latin typeface="Raleway Thin"/>
              <a:ea typeface="Raleway Thin"/>
              <a:cs typeface="Raleway Thin"/>
              <a:sym typeface="Raleway Thin"/>
            </a:endParaRPr>
          </a:p>
          <a:p>
            <a:pPr indent="0" lvl="0" marL="0" rtl="0" algn="l">
              <a:spcBef>
                <a:spcPts val="0"/>
              </a:spcBef>
              <a:spcAft>
                <a:spcPts val="0"/>
              </a:spcAft>
              <a:buNone/>
            </a:pPr>
            <a:r>
              <a:t/>
            </a:r>
            <a:endParaRPr sz="1600">
              <a:latin typeface="Raleway Thin"/>
              <a:ea typeface="Raleway Thin"/>
              <a:cs typeface="Raleway Thin"/>
              <a:sym typeface="Raleway Thin"/>
            </a:endParaRPr>
          </a:p>
          <a:p>
            <a:pPr indent="0" lvl="0" marL="0" rtl="0" algn="l">
              <a:spcBef>
                <a:spcPts val="0"/>
              </a:spcBef>
              <a:spcAft>
                <a:spcPts val="0"/>
              </a:spcAft>
              <a:buNone/>
            </a:pPr>
            <a:r>
              <a:t/>
            </a:r>
            <a:endParaRPr sz="1600">
              <a:latin typeface="Raleway Thin"/>
              <a:ea typeface="Raleway Thin"/>
              <a:cs typeface="Raleway Thin"/>
              <a:sym typeface="Raleway Thin"/>
            </a:endParaRPr>
          </a:p>
        </p:txBody>
      </p:sp>
      <p:sp>
        <p:nvSpPr>
          <p:cNvPr id="70" name="Google Shape;70;p15"/>
          <p:cNvSpPr txBox="1"/>
          <p:nvPr>
            <p:ph idx="4294967295" type="title"/>
          </p:nvPr>
        </p:nvSpPr>
        <p:spPr>
          <a:xfrm>
            <a:off x="459025" y="3436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000000"/>
                </a:solidFill>
                <a:latin typeface="Raleway Thin"/>
                <a:ea typeface="Raleway Thin"/>
                <a:cs typeface="Raleway Thin"/>
                <a:sym typeface="Raleway Thin"/>
              </a:rPr>
              <a:t>Problem Definition</a:t>
            </a:r>
            <a:endParaRPr sz="3600">
              <a:solidFill>
                <a:srgbClr val="000000"/>
              </a:solidFill>
              <a:latin typeface="Raleway Thin"/>
              <a:ea typeface="Raleway Thin"/>
              <a:cs typeface="Raleway Thin"/>
              <a:sym typeface="Raleway Thi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2"/>
          <p:cNvSpPr txBox="1"/>
          <p:nvPr>
            <p:ph idx="1" type="subTitle"/>
          </p:nvPr>
        </p:nvSpPr>
        <p:spPr>
          <a:xfrm>
            <a:off x="-831375" y="231050"/>
            <a:ext cx="3538200" cy="34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Raleway"/>
                <a:ea typeface="Raleway"/>
                <a:cs typeface="Raleway"/>
                <a:sym typeface="Raleway"/>
              </a:rPr>
              <a:t>Activity Diagram</a:t>
            </a:r>
            <a:endParaRPr sz="1400">
              <a:solidFill>
                <a:srgbClr val="000000"/>
              </a:solidFill>
              <a:latin typeface="Raleway"/>
              <a:ea typeface="Raleway"/>
              <a:cs typeface="Raleway"/>
              <a:sym typeface="Raleway"/>
            </a:endParaRPr>
          </a:p>
        </p:txBody>
      </p:sp>
      <p:pic>
        <p:nvPicPr>
          <p:cNvPr id="248" name="Google Shape;248;p42"/>
          <p:cNvPicPr preferRelativeResize="0"/>
          <p:nvPr/>
        </p:nvPicPr>
        <p:blipFill>
          <a:blip r:embed="rId3">
            <a:alphaModFix/>
          </a:blip>
          <a:stretch>
            <a:fillRect/>
          </a:stretch>
        </p:blipFill>
        <p:spPr>
          <a:xfrm>
            <a:off x="2223500" y="0"/>
            <a:ext cx="4959649"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idx="4294967295" type="subTitle"/>
          </p:nvPr>
        </p:nvSpPr>
        <p:spPr>
          <a:xfrm>
            <a:off x="44350" y="75875"/>
            <a:ext cx="2662500" cy="34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latin typeface="Raleway"/>
                <a:ea typeface="Raleway"/>
                <a:cs typeface="Raleway"/>
                <a:sym typeface="Raleway"/>
              </a:rPr>
              <a:t>Sequential </a:t>
            </a:r>
            <a:r>
              <a:rPr lang="en" sz="1400">
                <a:solidFill>
                  <a:srgbClr val="000000"/>
                </a:solidFill>
                <a:latin typeface="Raleway"/>
                <a:ea typeface="Raleway"/>
                <a:cs typeface="Raleway"/>
                <a:sym typeface="Raleway"/>
              </a:rPr>
              <a:t>Diagram</a:t>
            </a:r>
            <a:endParaRPr sz="1400">
              <a:solidFill>
                <a:srgbClr val="000000"/>
              </a:solidFill>
              <a:latin typeface="Raleway"/>
              <a:ea typeface="Raleway"/>
              <a:cs typeface="Raleway"/>
              <a:sym typeface="Raleway"/>
            </a:endParaRPr>
          </a:p>
        </p:txBody>
      </p:sp>
      <p:pic>
        <p:nvPicPr>
          <p:cNvPr id="254" name="Google Shape;254;p43"/>
          <p:cNvPicPr preferRelativeResize="0"/>
          <p:nvPr/>
        </p:nvPicPr>
        <p:blipFill>
          <a:blip r:embed="rId3">
            <a:alphaModFix/>
          </a:blip>
          <a:stretch>
            <a:fillRect/>
          </a:stretch>
        </p:blipFill>
        <p:spPr>
          <a:xfrm>
            <a:off x="2394400" y="0"/>
            <a:ext cx="4822025"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4"/>
          <p:cNvSpPr txBox="1"/>
          <p:nvPr>
            <p:ph idx="4294967295" type="title"/>
          </p:nvPr>
        </p:nvSpPr>
        <p:spPr>
          <a:xfrm>
            <a:off x="465725" y="340750"/>
            <a:ext cx="770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000000"/>
                </a:solidFill>
                <a:latin typeface="Raleway Thin"/>
                <a:ea typeface="Raleway Thin"/>
                <a:cs typeface="Raleway Thin"/>
                <a:sym typeface="Raleway Thin"/>
              </a:rPr>
              <a:t>Gantt Chart</a:t>
            </a:r>
            <a:endParaRPr sz="2400">
              <a:solidFill>
                <a:srgbClr val="000000"/>
              </a:solidFill>
              <a:latin typeface="Raleway Thin"/>
              <a:ea typeface="Raleway Thin"/>
              <a:cs typeface="Raleway Thin"/>
              <a:sym typeface="Raleway Thin"/>
            </a:endParaRPr>
          </a:p>
        </p:txBody>
      </p:sp>
      <p:pic>
        <p:nvPicPr>
          <p:cNvPr id="260" name="Google Shape;260;p44"/>
          <p:cNvPicPr preferRelativeResize="0"/>
          <p:nvPr/>
        </p:nvPicPr>
        <p:blipFill>
          <a:blip r:embed="rId3">
            <a:alphaModFix/>
          </a:blip>
          <a:stretch>
            <a:fillRect/>
          </a:stretch>
        </p:blipFill>
        <p:spPr>
          <a:xfrm>
            <a:off x="152400" y="1108750"/>
            <a:ext cx="8925600" cy="3281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5"/>
          <p:cNvSpPr txBox="1"/>
          <p:nvPr/>
        </p:nvSpPr>
        <p:spPr>
          <a:xfrm>
            <a:off x="457950" y="343725"/>
            <a:ext cx="74271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aleway Thin"/>
                <a:ea typeface="Raleway Thin"/>
                <a:cs typeface="Raleway Thin"/>
                <a:sym typeface="Raleway Thin"/>
              </a:rPr>
              <a:t>References</a:t>
            </a:r>
            <a:endParaRPr sz="3600">
              <a:latin typeface="Raleway Thin"/>
              <a:ea typeface="Raleway Thin"/>
              <a:cs typeface="Raleway Thin"/>
              <a:sym typeface="Raleway Thin"/>
            </a:endParaRPr>
          </a:p>
        </p:txBody>
      </p:sp>
      <p:sp>
        <p:nvSpPr>
          <p:cNvPr id="266" name="Google Shape;266;p45"/>
          <p:cNvSpPr txBox="1"/>
          <p:nvPr/>
        </p:nvSpPr>
        <p:spPr>
          <a:xfrm>
            <a:off x="457950" y="1332800"/>
            <a:ext cx="8378100" cy="3392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aleway Thin"/>
              <a:buChar char="●"/>
            </a:pPr>
            <a:r>
              <a:rPr lang="en" sz="1500" u="sng">
                <a:latin typeface="Raleway Thin"/>
                <a:ea typeface="Raleway Thin"/>
                <a:cs typeface="Raleway Thin"/>
                <a:sym typeface="Raleway Thin"/>
                <a:hlinkClick r:id="rId3"/>
              </a:rPr>
              <a:t>https://medium.com/@EbubekirBbr/biometric-verification-with-ml-1ebd56b5d181</a:t>
            </a:r>
            <a:endParaRPr sz="1500">
              <a:latin typeface="Raleway Thin"/>
              <a:ea typeface="Raleway Thin"/>
              <a:cs typeface="Raleway Thin"/>
              <a:sym typeface="Raleway Thin"/>
            </a:endParaRPr>
          </a:p>
          <a:p>
            <a:pPr indent="0" lvl="0" marL="457200" rtl="0" algn="l">
              <a:spcBef>
                <a:spcPts val="0"/>
              </a:spcBef>
              <a:spcAft>
                <a:spcPts val="0"/>
              </a:spcAft>
              <a:buNone/>
            </a:pPr>
            <a:r>
              <a:t/>
            </a:r>
            <a:endParaRPr sz="1500">
              <a:latin typeface="Raleway Thin"/>
              <a:ea typeface="Raleway Thin"/>
              <a:cs typeface="Raleway Thin"/>
              <a:sym typeface="Raleway Thin"/>
            </a:endParaRPr>
          </a:p>
          <a:p>
            <a:pPr indent="-323850" lvl="0" marL="457200" rtl="0" algn="l">
              <a:spcBef>
                <a:spcPts val="0"/>
              </a:spcBef>
              <a:spcAft>
                <a:spcPts val="0"/>
              </a:spcAft>
              <a:buSzPts val="1500"/>
              <a:buFont typeface="Raleway Thin"/>
              <a:buChar char="●"/>
            </a:pPr>
            <a:r>
              <a:rPr lang="en" sz="1500" u="sng">
                <a:latin typeface="Raleway Thin"/>
                <a:ea typeface="Raleway Thin"/>
                <a:cs typeface="Raleway Thin"/>
                <a:sym typeface="Raleway Thin"/>
                <a:hlinkClick r:id="rId4"/>
              </a:rPr>
              <a:t>https://www.pyimagesearch.com/2020/06/01/opencv-social-distancing-detector/</a:t>
            </a:r>
            <a:endParaRPr sz="1500">
              <a:latin typeface="Raleway Thin"/>
              <a:ea typeface="Raleway Thin"/>
              <a:cs typeface="Raleway Thin"/>
              <a:sym typeface="Raleway Thin"/>
            </a:endParaRPr>
          </a:p>
          <a:p>
            <a:pPr indent="0" lvl="0" marL="457200" rtl="0" algn="l">
              <a:spcBef>
                <a:spcPts val="0"/>
              </a:spcBef>
              <a:spcAft>
                <a:spcPts val="0"/>
              </a:spcAft>
              <a:buNone/>
            </a:pPr>
            <a:r>
              <a:t/>
            </a:r>
            <a:endParaRPr sz="1500">
              <a:latin typeface="Raleway Thin"/>
              <a:ea typeface="Raleway Thin"/>
              <a:cs typeface="Raleway Thin"/>
              <a:sym typeface="Raleway Thin"/>
            </a:endParaRPr>
          </a:p>
          <a:p>
            <a:pPr indent="-323850" lvl="0" marL="457200" rtl="0" algn="l">
              <a:spcBef>
                <a:spcPts val="0"/>
              </a:spcBef>
              <a:spcAft>
                <a:spcPts val="0"/>
              </a:spcAft>
              <a:buSzPts val="1500"/>
              <a:buFont typeface="Raleway Thin"/>
              <a:buChar char="●"/>
            </a:pPr>
            <a:r>
              <a:rPr lang="en" sz="1500" u="sng">
                <a:latin typeface="Raleway Thin"/>
                <a:ea typeface="Raleway Thin"/>
                <a:cs typeface="Raleway Thin"/>
                <a:sym typeface="Raleway Thin"/>
                <a:hlinkClick r:id="rId5"/>
              </a:rPr>
              <a:t>https://www.pyimagesearch.com/2020/05/04/covid-19-face-mask-detector-with-opencv-keras-tensorflow-and-deep-learning/</a:t>
            </a:r>
            <a:endParaRPr sz="1500">
              <a:latin typeface="Raleway Thin"/>
              <a:ea typeface="Raleway Thin"/>
              <a:cs typeface="Raleway Thin"/>
              <a:sym typeface="Raleway Thin"/>
            </a:endParaRPr>
          </a:p>
          <a:p>
            <a:pPr indent="0" lvl="0" marL="457200" rtl="0" algn="l">
              <a:spcBef>
                <a:spcPts val="0"/>
              </a:spcBef>
              <a:spcAft>
                <a:spcPts val="0"/>
              </a:spcAft>
              <a:buNone/>
            </a:pPr>
            <a:r>
              <a:t/>
            </a:r>
            <a:endParaRPr sz="1500">
              <a:latin typeface="Raleway Thin"/>
              <a:ea typeface="Raleway Thin"/>
              <a:cs typeface="Raleway Thin"/>
              <a:sym typeface="Raleway Thin"/>
            </a:endParaRPr>
          </a:p>
          <a:p>
            <a:pPr indent="-323850" lvl="0" marL="457200" rtl="0" algn="l">
              <a:spcBef>
                <a:spcPts val="0"/>
              </a:spcBef>
              <a:spcAft>
                <a:spcPts val="0"/>
              </a:spcAft>
              <a:buSzPts val="1500"/>
              <a:buFont typeface="Raleway Thin"/>
              <a:buChar char="●"/>
            </a:pPr>
            <a:r>
              <a:rPr lang="en" sz="1500" u="sng">
                <a:latin typeface="Raleway Thin"/>
                <a:ea typeface="Raleway Thin"/>
                <a:cs typeface="Raleway Thin"/>
                <a:sym typeface="Raleway Thin"/>
                <a:hlinkClick r:id="rId6"/>
              </a:rPr>
              <a:t>https://www.researchgate.net/publication/322222447_IRIS_RECOGNITION_SYSTEM</a:t>
            </a:r>
            <a:endParaRPr sz="1500">
              <a:latin typeface="Raleway Thin"/>
              <a:ea typeface="Raleway Thin"/>
              <a:cs typeface="Raleway Thin"/>
              <a:sym typeface="Raleway Thin"/>
            </a:endParaRPr>
          </a:p>
          <a:p>
            <a:pPr indent="0" lvl="0" marL="457200" rtl="0" algn="l">
              <a:spcBef>
                <a:spcPts val="0"/>
              </a:spcBef>
              <a:spcAft>
                <a:spcPts val="0"/>
              </a:spcAft>
              <a:buNone/>
            </a:pPr>
            <a:r>
              <a:t/>
            </a:r>
            <a:endParaRPr sz="1500">
              <a:latin typeface="Raleway Thin"/>
              <a:ea typeface="Raleway Thin"/>
              <a:cs typeface="Raleway Thin"/>
              <a:sym typeface="Raleway Thin"/>
            </a:endParaRPr>
          </a:p>
          <a:p>
            <a:pPr indent="-323850" lvl="0" marL="457200" rtl="0" algn="l">
              <a:spcBef>
                <a:spcPts val="0"/>
              </a:spcBef>
              <a:spcAft>
                <a:spcPts val="0"/>
              </a:spcAft>
              <a:buSzPts val="1500"/>
              <a:buFont typeface="Raleway Thin"/>
              <a:buChar char="●"/>
            </a:pPr>
            <a:r>
              <a:rPr lang="en" sz="1500" u="sng">
                <a:latin typeface="Raleway Thin"/>
                <a:ea typeface="Raleway Thin"/>
                <a:cs typeface="Raleway Thin"/>
                <a:sym typeface="Raleway Thin"/>
                <a:hlinkClick r:id="rId7"/>
              </a:rPr>
              <a:t>https://github.com/thuyngch/Iris-Recognition</a:t>
            </a:r>
            <a:endParaRPr sz="1500">
              <a:latin typeface="Raleway Thin"/>
              <a:ea typeface="Raleway Thin"/>
              <a:cs typeface="Raleway Thin"/>
              <a:sym typeface="Raleway Thin"/>
            </a:endParaRPr>
          </a:p>
          <a:p>
            <a:pPr indent="0" lvl="0" marL="457200" rtl="0" algn="l">
              <a:spcBef>
                <a:spcPts val="0"/>
              </a:spcBef>
              <a:spcAft>
                <a:spcPts val="0"/>
              </a:spcAft>
              <a:buNone/>
            </a:pPr>
            <a:r>
              <a:t/>
            </a:r>
            <a:endParaRPr sz="1500">
              <a:latin typeface="Raleway Thin"/>
              <a:ea typeface="Raleway Thin"/>
              <a:cs typeface="Raleway Thin"/>
              <a:sym typeface="Raleway Thi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6"/>
          <p:cNvSpPr txBox="1"/>
          <p:nvPr/>
        </p:nvSpPr>
        <p:spPr>
          <a:xfrm>
            <a:off x="2662500" y="2094900"/>
            <a:ext cx="3819000" cy="9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600">
                <a:latin typeface="Raleway Thin"/>
                <a:ea typeface="Raleway Thin"/>
                <a:cs typeface="Raleway Thin"/>
                <a:sym typeface="Raleway Thin"/>
              </a:rPr>
              <a:t>Thank You</a:t>
            </a:r>
            <a:endParaRPr sz="5600">
              <a:latin typeface="Raleway Thin"/>
              <a:ea typeface="Raleway Thin"/>
              <a:cs typeface="Raleway Thin"/>
              <a:sym typeface="Raleway Th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nvSpPr>
        <p:spPr>
          <a:xfrm>
            <a:off x="431975" y="301375"/>
            <a:ext cx="5565300" cy="11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3600">
                <a:latin typeface="Raleway Thin"/>
                <a:ea typeface="Raleway Thin"/>
                <a:cs typeface="Raleway Thin"/>
                <a:sym typeface="Raleway Thin"/>
              </a:rPr>
              <a:t>Feasible Solutions </a:t>
            </a:r>
            <a:endParaRPr sz="3600">
              <a:latin typeface="Raleway Thin"/>
              <a:ea typeface="Raleway Thin"/>
              <a:cs typeface="Raleway Thin"/>
              <a:sym typeface="Raleway Thin"/>
            </a:endParaRPr>
          </a:p>
        </p:txBody>
      </p:sp>
      <p:sp>
        <p:nvSpPr>
          <p:cNvPr id="76" name="Google Shape;76;p16"/>
          <p:cNvSpPr txBox="1"/>
          <p:nvPr/>
        </p:nvSpPr>
        <p:spPr>
          <a:xfrm>
            <a:off x="431975" y="1054800"/>
            <a:ext cx="7695300" cy="35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600">
                <a:latin typeface="Raleway Thin"/>
                <a:ea typeface="Raleway Thin"/>
                <a:cs typeface="Raleway Thin"/>
                <a:sym typeface="Raleway Thin"/>
              </a:rPr>
              <a:t>Face mask detection : For the face mask detection system we are </a:t>
            </a:r>
            <a:r>
              <a:rPr lang="en" sz="1600">
                <a:latin typeface="Raleway Thin"/>
                <a:ea typeface="Raleway Thin"/>
                <a:cs typeface="Raleway Thin"/>
                <a:sym typeface="Raleway Thin"/>
              </a:rPr>
              <a:t>loading an input image from disk and then detecting the face in the image and then using our face mask detector to classify the image as either with mask or without mask.</a:t>
            </a:r>
            <a:endParaRPr sz="1600">
              <a:latin typeface="Raleway Thin"/>
              <a:ea typeface="Raleway Thin"/>
              <a:cs typeface="Raleway Thin"/>
              <a:sym typeface="Raleway Thin"/>
            </a:endParaRPr>
          </a:p>
          <a:p>
            <a:pPr indent="0" lvl="0" marL="0" rtl="0" algn="l">
              <a:spcBef>
                <a:spcPts val="0"/>
              </a:spcBef>
              <a:spcAft>
                <a:spcPts val="0"/>
              </a:spcAft>
              <a:buNone/>
            </a:pPr>
            <a:r>
              <a:t/>
            </a:r>
            <a:endParaRPr sz="1500">
              <a:latin typeface="Raleway Thin"/>
              <a:ea typeface="Raleway Thin"/>
              <a:cs typeface="Raleway Thin"/>
              <a:sym typeface="Raleway Thin"/>
            </a:endParaRPr>
          </a:p>
          <a:p>
            <a:pPr indent="0" lvl="0" marL="0" rtl="0" algn="l">
              <a:spcBef>
                <a:spcPts val="0"/>
              </a:spcBef>
              <a:spcAft>
                <a:spcPts val="0"/>
              </a:spcAft>
              <a:buNone/>
            </a:pPr>
            <a:r>
              <a:rPr lang="en" sz="1600">
                <a:latin typeface="Raleway Thin"/>
                <a:ea typeface="Raleway Thin"/>
                <a:cs typeface="Raleway Thin"/>
                <a:sym typeface="Raleway Thin"/>
              </a:rPr>
              <a:t>Social distance monitoring : Applying object detection to detect all people (and </a:t>
            </a:r>
            <a:r>
              <a:rPr i="1" lang="en" sz="1600">
                <a:latin typeface="Raleway Thin"/>
                <a:ea typeface="Raleway Thin"/>
                <a:cs typeface="Raleway Thin"/>
                <a:sym typeface="Raleway Thin"/>
              </a:rPr>
              <a:t>only</a:t>
            </a:r>
            <a:r>
              <a:rPr lang="en" sz="1600">
                <a:latin typeface="Raleway Thin"/>
                <a:ea typeface="Raleway Thin"/>
                <a:cs typeface="Raleway Thin"/>
                <a:sym typeface="Raleway Thin"/>
              </a:rPr>
              <a:t> people) in a video stream and then computing pairwise distances between all detected people and then based on these distances,  check the people who are not maintaining appropriate distance.</a:t>
            </a:r>
            <a:endParaRPr sz="1600">
              <a:latin typeface="Raleway Thin"/>
              <a:ea typeface="Raleway Thin"/>
              <a:cs typeface="Raleway Thin"/>
              <a:sym typeface="Raleway Thin"/>
            </a:endParaRPr>
          </a:p>
          <a:p>
            <a:pPr indent="0" lvl="0" marL="0" rtl="0" algn="l">
              <a:spcBef>
                <a:spcPts val="0"/>
              </a:spcBef>
              <a:spcAft>
                <a:spcPts val="0"/>
              </a:spcAft>
              <a:buNone/>
            </a:pPr>
            <a:r>
              <a:t/>
            </a:r>
            <a:endParaRPr sz="1500">
              <a:latin typeface="Raleway Thin"/>
              <a:ea typeface="Raleway Thin"/>
              <a:cs typeface="Raleway Thin"/>
              <a:sym typeface="Raleway Thin"/>
            </a:endParaRPr>
          </a:p>
          <a:p>
            <a:pPr indent="0" lvl="0" marL="0" rtl="0" algn="l">
              <a:spcBef>
                <a:spcPts val="0"/>
              </a:spcBef>
              <a:spcAft>
                <a:spcPts val="0"/>
              </a:spcAft>
              <a:buNone/>
            </a:pPr>
            <a:r>
              <a:rPr lang="en" sz="1600">
                <a:latin typeface="Raleway Thin"/>
                <a:ea typeface="Raleway Thin"/>
                <a:cs typeface="Raleway Thin"/>
                <a:sym typeface="Raleway Thin"/>
              </a:rPr>
              <a:t>Face Recognition : </a:t>
            </a:r>
            <a:r>
              <a:rPr lang="en" sz="1600">
                <a:highlight>
                  <a:srgbClr val="FFFFFF"/>
                </a:highlight>
                <a:latin typeface="Raleway Thin"/>
                <a:ea typeface="Raleway Thin"/>
                <a:cs typeface="Raleway Thin"/>
                <a:sym typeface="Raleway Thin"/>
              </a:rPr>
              <a:t>Recognizing  masked faces requires making a system that can identify the available datasets of a masked face, i.e., facial features. The advanced detection technology includes various facial features left uncovered, such as eyes, eyebrows, and the bridge of the nose.</a:t>
            </a:r>
            <a:endParaRPr sz="1600">
              <a:latin typeface="Raleway Thin"/>
              <a:ea typeface="Raleway Thin"/>
              <a:cs typeface="Raleway Thin"/>
              <a:sym typeface="Raleway Thin"/>
            </a:endParaRPr>
          </a:p>
          <a:p>
            <a:pPr indent="0" lvl="0" marL="0" rtl="0" algn="l">
              <a:spcBef>
                <a:spcPts val="0"/>
              </a:spcBef>
              <a:spcAft>
                <a:spcPts val="0"/>
              </a:spcAft>
              <a:buNone/>
            </a:pPr>
            <a:r>
              <a:t/>
            </a:r>
            <a:endParaRPr sz="1500">
              <a:latin typeface="Raleway Thin"/>
              <a:ea typeface="Raleway Thin"/>
              <a:cs typeface="Raleway Thin"/>
              <a:sym typeface="Raleway Thin"/>
            </a:endParaRPr>
          </a:p>
          <a:p>
            <a:pPr indent="0" lvl="0" marL="0" rtl="0" algn="l">
              <a:spcBef>
                <a:spcPts val="0"/>
              </a:spcBef>
              <a:spcAft>
                <a:spcPts val="0"/>
              </a:spcAft>
              <a:buNone/>
            </a:pPr>
            <a:r>
              <a:t/>
            </a:r>
            <a:endParaRPr sz="1500">
              <a:solidFill>
                <a:srgbClr val="051E50"/>
              </a:solidFill>
            </a:endParaRPr>
          </a:p>
          <a:p>
            <a:pPr indent="0" lvl="0" marL="0" rtl="0" algn="l">
              <a:spcBef>
                <a:spcPts val="0"/>
              </a:spcBef>
              <a:spcAft>
                <a:spcPts val="0"/>
              </a:spcAft>
              <a:buNone/>
            </a:pPr>
            <a:r>
              <a:t/>
            </a:r>
            <a:endParaRPr sz="1500">
              <a:solidFill>
                <a:srgbClr val="051E50"/>
              </a:solidFill>
            </a:endParaRPr>
          </a:p>
          <a:p>
            <a:pPr indent="0" lvl="0" marL="0" rtl="0" algn="l">
              <a:spcBef>
                <a:spcPts val="0"/>
              </a:spcBef>
              <a:spcAft>
                <a:spcPts val="0"/>
              </a:spcAft>
              <a:buNone/>
            </a:pPr>
            <a:r>
              <a:t/>
            </a:r>
            <a:endParaRPr sz="1500">
              <a:solidFill>
                <a:srgbClr val="051E50"/>
              </a:solidFill>
            </a:endParaRPr>
          </a:p>
          <a:p>
            <a:pPr indent="0" lvl="0" marL="0" rtl="0" algn="l">
              <a:spcBef>
                <a:spcPts val="0"/>
              </a:spcBef>
              <a:spcAft>
                <a:spcPts val="0"/>
              </a:spcAft>
              <a:buNone/>
            </a:pPr>
            <a:r>
              <a:t/>
            </a:r>
            <a:endParaRPr sz="1500">
              <a:solidFill>
                <a:srgbClr val="051E50"/>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nvSpPr>
        <p:spPr>
          <a:xfrm>
            <a:off x="60250" y="241150"/>
            <a:ext cx="6580200" cy="12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aleway Thin"/>
                <a:ea typeface="Raleway Thin"/>
                <a:cs typeface="Raleway Thin"/>
                <a:sym typeface="Raleway Thin"/>
              </a:rPr>
              <a:t>     Project Description</a:t>
            </a:r>
            <a:endParaRPr sz="3600">
              <a:latin typeface="Raleway Thin"/>
              <a:ea typeface="Raleway Thin"/>
              <a:cs typeface="Raleway Thin"/>
              <a:sym typeface="Raleway Thin"/>
            </a:endParaRPr>
          </a:p>
          <a:p>
            <a:pPr indent="0" lvl="0" marL="0" rtl="0" algn="l">
              <a:spcBef>
                <a:spcPts val="1600"/>
              </a:spcBef>
              <a:spcAft>
                <a:spcPts val="0"/>
              </a:spcAft>
              <a:buNone/>
            </a:pPr>
            <a:r>
              <a:t/>
            </a:r>
            <a:endParaRPr/>
          </a:p>
        </p:txBody>
      </p:sp>
      <p:sp>
        <p:nvSpPr>
          <p:cNvPr id="82" name="Google Shape;82;p17"/>
          <p:cNvSpPr txBox="1"/>
          <p:nvPr/>
        </p:nvSpPr>
        <p:spPr>
          <a:xfrm>
            <a:off x="442025" y="1235650"/>
            <a:ext cx="7464000" cy="3405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000000"/>
              </a:buClr>
              <a:buSzPts val="1700"/>
              <a:buFont typeface="Raleway Thin"/>
              <a:buChar char="●"/>
            </a:pPr>
            <a:r>
              <a:rPr b="1" lang="en" sz="1700">
                <a:latin typeface="Raleway"/>
                <a:ea typeface="Raleway"/>
                <a:cs typeface="Raleway"/>
                <a:sym typeface="Raleway"/>
              </a:rPr>
              <a:t>Modules of the system</a:t>
            </a:r>
            <a:endParaRPr b="1" sz="1700">
              <a:latin typeface="Raleway"/>
              <a:ea typeface="Raleway"/>
              <a:cs typeface="Raleway"/>
              <a:sym typeface="Raleway"/>
            </a:endParaRPr>
          </a:p>
          <a:p>
            <a:pPr indent="0" lvl="0" marL="457200" rtl="0" algn="l">
              <a:lnSpc>
                <a:spcPct val="115000"/>
              </a:lnSpc>
              <a:spcBef>
                <a:spcPts val="1000"/>
              </a:spcBef>
              <a:spcAft>
                <a:spcPts val="0"/>
              </a:spcAft>
              <a:buNone/>
            </a:pPr>
            <a:r>
              <a:t/>
            </a:r>
            <a:endParaRPr b="1" sz="1700">
              <a:latin typeface="Raleway"/>
              <a:ea typeface="Raleway"/>
              <a:cs typeface="Raleway"/>
              <a:sym typeface="Raleway"/>
            </a:endParaRPr>
          </a:p>
          <a:p>
            <a:pPr indent="-336550" lvl="0" marL="457200" rtl="0" algn="l">
              <a:lnSpc>
                <a:spcPct val="115000"/>
              </a:lnSpc>
              <a:spcBef>
                <a:spcPts val="1000"/>
              </a:spcBef>
              <a:spcAft>
                <a:spcPts val="0"/>
              </a:spcAft>
              <a:buClr>
                <a:srgbClr val="000000"/>
              </a:buClr>
              <a:buSzPts val="1700"/>
              <a:buFont typeface="Raleway Thin"/>
              <a:buChar char="●"/>
            </a:pPr>
            <a:r>
              <a:rPr b="1" lang="en" sz="1700">
                <a:latin typeface="Raleway"/>
                <a:ea typeface="Raleway"/>
                <a:cs typeface="Raleway"/>
                <a:sym typeface="Raleway"/>
              </a:rPr>
              <a:t>Tools and technologies used</a:t>
            </a:r>
            <a:endParaRPr b="1" sz="1700">
              <a:latin typeface="Raleway"/>
              <a:ea typeface="Raleway"/>
              <a:cs typeface="Raleway"/>
              <a:sym typeface="Raleway"/>
            </a:endParaRPr>
          </a:p>
          <a:p>
            <a:pPr indent="0" lvl="0" marL="457200" rtl="0" algn="l">
              <a:lnSpc>
                <a:spcPct val="115000"/>
              </a:lnSpc>
              <a:spcBef>
                <a:spcPts val="1000"/>
              </a:spcBef>
              <a:spcAft>
                <a:spcPts val="0"/>
              </a:spcAft>
              <a:buNone/>
            </a:pPr>
            <a:r>
              <a:t/>
            </a:r>
            <a:endParaRPr b="1" sz="1700">
              <a:latin typeface="Raleway"/>
              <a:ea typeface="Raleway"/>
              <a:cs typeface="Raleway"/>
              <a:sym typeface="Raleway"/>
            </a:endParaRPr>
          </a:p>
          <a:p>
            <a:pPr indent="-336550" lvl="0" marL="457200" rtl="0" algn="l">
              <a:lnSpc>
                <a:spcPct val="115000"/>
              </a:lnSpc>
              <a:spcBef>
                <a:spcPts val="1000"/>
              </a:spcBef>
              <a:spcAft>
                <a:spcPts val="0"/>
              </a:spcAft>
              <a:buClr>
                <a:srgbClr val="000000"/>
              </a:buClr>
              <a:buSzPts val="1700"/>
              <a:buFont typeface="Raleway Thin"/>
              <a:buChar char="●"/>
            </a:pPr>
            <a:r>
              <a:rPr b="1" lang="en" sz="1700">
                <a:latin typeface="Raleway"/>
                <a:ea typeface="Raleway"/>
                <a:cs typeface="Raleway"/>
                <a:sym typeface="Raleway"/>
              </a:rPr>
              <a:t>Implementation</a:t>
            </a:r>
            <a:endParaRPr b="1" sz="1700">
              <a:latin typeface="Raleway"/>
              <a:ea typeface="Raleway"/>
              <a:cs typeface="Raleway"/>
              <a:sym typeface="Raleway"/>
            </a:endParaRPr>
          </a:p>
          <a:p>
            <a:pPr indent="0" lvl="0" marL="457200" rtl="0" algn="l">
              <a:lnSpc>
                <a:spcPct val="115000"/>
              </a:lnSpc>
              <a:spcBef>
                <a:spcPts val="1000"/>
              </a:spcBef>
              <a:spcAft>
                <a:spcPts val="1000"/>
              </a:spcAft>
              <a:buNone/>
            </a:pPr>
            <a:r>
              <a:rPr b="1" lang="en" sz="1700">
                <a:latin typeface="Raleway"/>
                <a:ea typeface="Raleway"/>
                <a:cs typeface="Raleway"/>
                <a:sym typeface="Raleway"/>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nvSpPr>
        <p:spPr>
          <a:xfrm>
            <a:off x="464025" y="340425"/>
            <a:ext cx="53424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3600">
              <a:latin typeface="Raleway Thin"/>
              <a:ea typeface="Raleway Thin"/>
              <a:cs typeface="Raleway Thin"/>
              <a:sym typeface="Raleway Thin"/>
            </a:endParaRPr>
          </a:p>
          <a:p>
            <a:pPr indent="0" lvl="0" marL="0" rtl="0" algn="l">
              <a:spcBef>
                <a:spcPts val="0"/>
              </a:spcBef>
              <a:spcAft>
                <a:spcPts val="0"/>
              </a:spcAft>
              <a:buNone/>
            </a:pPr>
            <a:r>
              <a:rPr lang="en" sz="3600">
                <a:latin typeface="Raleway Thin"/>
                <a:ea typeface="Raleway Thin"/>
                <a:cs typeface="Raleway Thin"/>
                <a:sym typeface="Raleway Thin"/>
              </a:rPr>
              <a:t>Modules of the system</a:t>
            </a:r>
            <a:endParaRPr sz="3600">
              <a:latin typeface="Raleway Thin"/>
              <a:ea typeface="Raleway Thin"/>
              <a:cs typeface="Raleway Thin"/>
              <a:sym typeface="Raleway Thin"/>
            </a:endParaRPr>
          </a:p>
        </p:txBody>
      </p:sp>
      <p:sp>
        <p:nvSpPr>
          <p:cNvPr id="88" name="Google Shape;88;p18"/>
          <p:cNvSpPr txBox="1"/>
          <p:nvPr>
            <p:ph idx="4294967295" type="body"/>
          </p:nvPr>
        </p:nvSpPr>
        <p:spPr>
          <a:xfrm>
            <a:off x="464025" y="1226250"/>
            <a:ext cx="7221600" cy="3327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Raleway Thin"/>
              <a:buChar char="●"/>
            </a:pPr>
            <a:r>
              <a:rPr b="1" lang="en" sz="1700">
                <a:solidFill>
                  <a:srgbClr val="000000"/>
                </a:solidFill>
                <a:latin typeface="Raleway"/>
                <a:ea typeface="Raleway"/>
                <a:cs typeface="Raleway"/>
                <a:sym typeface="Raleway"/>
              </a:rPr>
              <a:t>Face mask detection  </a:t>
            </a:r>
            <a:endParaRPr b="1" sz="1700">
              <a:solidFill>
                <a:srgbClr val="000000"/>
              </a:solidFill>
              <a:latin typeface="Raleway"/>
              <a:ea typeface="Raleway"/>
              <a:cs typeface="Raleway"/>
              <a:sym typeface="Raleway"/>
            </a:endParaRPr>
          </a:p>
          <a:p>
            <a:pPr indent="-330200" lvl="1" marL="914400" rtl="0" algn="l">
              <a:spcBef>
                <a:spcPts val="0"/>
              </a:spcBef>
              <a:spcAft>
                <a:spcPts val="0"/>
              </a:spcAft>
              <a:buClr>
                <a:srgbClr val="000000"/>
              </a:buClr>
              <a:buSzPts val="1600"/>
              <a:buFont typeface="Raleway Thin"/>
              <a:buChar char="○"/>
            </a:pPr>
            <a:r>
              <a:rPr lang="en" sz="1600">
                <a:solidFill>
                  <a:srgbClr val="000000"/>
                </a:solidFill>
                <a:latin typeface="Raleway Thin"/>
                <a:ea typeface="Raleway Thin"/>
                <a:cs typeface="Raleway Thin"/>
                <a:sym typeface="Raleway Thin"/>
              </a:rPr>
              <a:t>Using Face Mask Detection System, Hospitals can monitor if their staff and patient are wearing masks or not. If anyone is found without mask it will be reported to the authority .</a:t>
            </a:r>
            <a:endParaRPr sz="1600">
              <a:solidFill>
                <a:srgbClr val="000000"/>
              </a:solidFill>
              <a:latin typeface="Raleway Thin"/>
              <a:ea typeface="Raleway Thin"/>
              <a:cs typeface="Raleway Thin"/>
              <a:sym typeface="Raleway Thin"/>
            </a:endParaRPr>
          </a:p>
          <a:p>
            <a:pPr indent="0" lvl="0" marL="914400" rtl="0" algn="l">
              <a:spcBef>
                <a:spcPts val="1000"/>
              </a:spcBef>
              <a:spcAft>
                <a:spcPts val="0"/>
              </a:spcAft>
              <a:buNone/>
            </a:pPr>
            <a:r>
              <a:t/>
            </a:r>
            <a:endParaRPr sz="1600">
              <a:solidFill>
                <a:srgbClr val="000000"/>
              </a:solidFill>
              <a:latin typeface="Raleway Thin"/>
              <a:ea typeface="Raleway Thin"/>
              <a:cs typeface="Raleway Thin"/>
              <a:sym typeface="Raleway Thin"/>
            </a:endParaRPr>
          </a:p>
          <a:p>
            <a:pPr indent="-336550" lvl="0" marL="457200" rtl="0" algn="l">
              <a:spcBef>
                <a:spcPts val="1000"/>
              </a:spcBef>
              <a:spcAft>
                <a:spcPts val="0"/>
              </a:spcAft>
              <a:buClr>
                <a:srgbClr val="000000"/>
              </a:buClr>
              <a:buSzPts val="1700"/>
              <a:buFont typeface="Raleway"/>
              <a:buChar char="●"/>
            </a:pPr>
            <a:r>
              <a:rPr b="1" lang="en" sz="1700">
                <a:solidFill>
                  <a:srgbClr val="000000"/>
                </a:solidFill>
                <a:latin typeface="Raleway"/>
                <a:ea typeface="Raleway"/>
                <a:cs typeface="Raleway"/>
                <a:sym typeface="Raleway"/>
              </a:rPr>
              <a:t>Social distancing monitoring</a:t>
            </a:r>
            <a:endParaRPr b="1" sz="1700">
              <a:solidFill>
                <a:srgbClr val="000000"/>
              </a:solidFill>
              <a:latin typeface="Raleway"/>
              <a:ea typeface="Raleway"/>
              <a:cs typeface="Raleway"/>
              <a:sym typeface="Raleway"/>
            </a:endParaRPr>
          </a:p>
          <a:p>
            <a:pPr indent="-330200" lvl="1" marL="914400" rtl="0" algn="l">
              <a:spcBef>
                <a:spcPts val="0"/>
              </a:spcBef>
              <a:spcAft>
                <a:spcPts val="0"/>
              </a:spcAft>
              <a:buClr>
                <a:srgbClr val="000000"/>
              </a:buClr>
              <a:buSzPts val="1600"/>
              <a:buFont typeface="Raleway Thin"/>
              <a:buChar char="○"/>
            </a:pPr>
            <a:r>
              <a:rPr lang="en" sz="1600">
                <a:solidFill>
                  <a:srgbClr val="000000"/>
                </a:solidFill>
                <a:latin typeface="Raleway Thin"/>
                <a:ea typeface="Raleway Thin"/>
                <a:cs typeface="Raleway Thin"/>
                <a:sym typeface="Raleway Thin"/>
              </a:rPr>
              <a:t>Monitoring social distancing in hospitals is crucial and no compromise should be made for the same hence this module claims to monitor the same using security camera and trigger alert if it is violated . </a:t>
            </a:r>
            <a:endParaRPr sz="1600">
              <a:solidFill>
                <a:srgbClr val="000000"/>
              </a:solidFill>
              <a:latin typeface="Raleway Thin"/>
              <a:ea typeface="Raleway Thin"/>
              <a:cs typeface="Raleway Thin"/>
              <a:sym typeface="Raleway Thin"/>
            </a:endParaRPr>
          </a:p>
          <a:p>
            <a:pPr indent="0" lvl="0" marL="457200" rtl="0" algn="l">
              <a:spcBef>
                <a:spcPts val="1000"/>
              </a:spcBef>
              <a:spcAft>
                <a:spcPts val="1000"/>
              </a:spcAft>
              <a:buNone/>
            </a:pPr>
            <a:r>
              <a:t/>
            </a:r>
            <a:endParaRPr sz="1600">
              <a:solidFill>
                <a:srgbClr val="000000"/>
              </a:solidFill>
              <a:latin typeface="Raleway Thin"/>
              <a:ea typeface="Raleway Thin"/>
              <a:cs typeface="Raleway Thin"/>
              <a:sym typeface="Raleway Th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nvSpPr>
        <p:spPr>
          <a:xfrm>
            <a:off x="464000" y="340400"/>
            <a:ext cx="53424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Raleway Thin"/>
                <a:ea typeface="Raleway Thin"/>
                <a:cs typeface="Raleway Thin"/>
                <a:sym typeface="Raleway Thin"/>
              </a:rPr>
              <a:t>Modules of the system</a:t>
            </a:r>
            <a:endParaRPr sz="3600">
              <a:latin typeface="Raleway Thin"/>
              <a:ea typeface="Raleway Thin"/>
              <a:cs typeface="Raleway Thin"/>
              <a:sym typeface="Raleway Thin"/>
            </a:endParaRPr>
          </a:p>
        </p:txBody>
      </p:sp>
      <p:sp>
        <p:nvSpPr>
          <p:cNvPr id="94" name="Google Shape;94;p19"/>
          <p:cNvSpPr txBox="1"/>
          <p:nvPr>
            <p:ph idx="4294967295" type="body"/>
          </p:nvPr>
        </p:nvSpPr>
        <p:spPr>
          <a:xfrm>
            <a:off x="464000" y="1263225"/>
            <a:ext cx="7472100" cy="3649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Raleway"/>
              <a:buChar char="●"/>
            </a:pPr>
            <a:r>
              <a:rPr b="1" lang="en" sz="1700">
                <a:solidFill>
                  <a:srgbClr val="000000"/>
                </a:solidFill>
                <a:latin typeface="Raleway"/>
                <a:ea typeface="Raleway"/>
                <a:cs typeface="Raleway"/>
                <a:sym typeface="Raleway"/>
              </a:rPr>
              <a:t>Face Recognition</a:t>
            </a:r>
            <a:endParaRPr b="1" sz="1700">
              <a:solidFill>
                <a:srgbClr val="000000"/>
              </a:solidFill>
              <a:latin typeface="Raleway"/>
              <a:ea typeface="Raleway"/>
              <a:cs typeface="Raleway"/>
              <a:sym typeface="Raleway"/>
            </a:endParaRPr>
          </a:p>
          <a:p>
            <a:pPr indent="-330200" lvl="1" marL="914400" rtl="0" algn="l">
              <a:spcBef>
                <a:spcPts val="0"/>
              </a:spcBef>
              <a:spcAft>
                <a:spcPts val="0"/>
              </a:spcAft>
              <a:buClr>
                <a:srgbClr val="000000"/>
              </a:buClr>
              <a:buSzPts val="1600"/>
              <a:buFont typeface="Raleway Thin"/>
              <a:buChar char="○"/>
            </a:pPr>
            <a:r>
              <a:rPr lang="en" sz="1600">
                <a:solidFill>
                  <a:srgbClr val="000000"/>
                </a:solidFill>
                <a:latin typeface="Raleway Thin"/>
                <a:ea typeface="Raleway Thin"/>
                <a:cs typeface="Raleway Thin"/>
                <a:sym typeface="Raleway Thin"/>
              </a:rPr>
              <a:t>Once the face mask is detected it is necessary to authenticate and verify the individuals identity by extracting other facial features and matching them using computer vision.</a:t>
            </a:r>
            <a:endParaRPr sz="1600">
              <a:solidFill>
                <a:srgbClr val="000000"/>
              </a:solidFill>
              <a:latin typeface="Raleway Thin"/>
              <a:ea typeface="Raleway Thin"/>
              <a:cs typeface="Raleway Thin"/>
              <a:sym typeface="Raleway Thin"/>
            </a:endParaRPr>
          </a:p>
          <a:p>
            <a:pPr indent="0" lvl="0" marL="914400" rtl="0" algn="l">
              <a:spcBef>
                <a:spcPts val="1000"/>
              </a:spcBef>
              <a:spcAft>
                <a:spcPts val="0"/>
              </a:spcAft>
              <a:buNone/>
            </a:pPr>
            <a:r>
              <a:t/>
            </a:r>
            <a:endParaRPr sz="1600">
              <a:solidFill>
                <a:srgbClr val="000000"/>
              </a:solidFill>
              <a:latin typeface="Raleway Thin"/>
              <a:ea typeface="Raleway Thin"/>
              <a:cs typeface="Raleway Thin"/>
              <a:sym typeface="Raleway Thin"/>
            </a:endParaRPr>
          </a:p>
          <a:p>
            <a:pPr indent="-330200" lvl="0" marL="457200" rtl="0" algn="l">
              <a:spcBef>
                <a:spcPts val="1000"/>
              </a:spcBef>
              <a:spcAft>
                <a:spcPts val="0"/>
              </a:spcAft>
              <a:buClr>
                <a:srgbClr val="000000"/>
              </a:buClr>
              <a:buSzPts val="1600"/>
              <a:buFont typeface="Raleway Thin"/>
              <a:buChar char="●"/>
            </a:pPr>
            <a:r>
              <a:rPr b="1" lang="en" sz="1700">
                <a:solidFill>
                  <a:srgbClr val="000000"/>
                </a:solidFill>
                <a:latin typeface="Raleway"/>
                <a:ea typeface="Raleway"/>
                <a:cs typeface="Raleway"/>
                <a:sym typeface="Raleway"/>
              </a:rPr>
              <a:t>Maintaining dashboard for check-in and out of Hospital Staff , resources used and bill transparency</a:t>
            </a:r>
            <a:endParaRPr b="1" sz="1700">
              <a:solidFill>
                <a:srgbClr val="000000"/>
              </a:solidFill>
              <a:latin typeface="Raleway"/>
              <a:ea typeface="Raleway"/>
              <a:cs typeface="Raleway"/>
              <a:sym typeface="Raleway"/>
            </a:endParaRPr>
          </a:p>
          <a:p>
            <a:pPr indent="-330200" lvl="1" marL="914400" rtl="0" algn="l">
              <a:spcBef>
                <a:spcPts val="0"/>
              </a:spcBef>
              <a:spcAft>
                <a:spcPts val="0"/>
              </a:spcAft>
              <a:buClr>
                <a:srgbClr val="000000"/>
              </a:buClr>
              <a:buSzPts val="1600"/>
              <a:buFont typeface="Raleway"/>
              <a:buChar char="○"/>
            </a:pPr>
            <a:r>
              <a:rPr lang="en" sz="1600">
                <a:solidFill>
                  <a:srgbClr val="000000"/>
                </a:solidFill>
                <a:latin typeface="Raleway Thin"/>
                <a:ea typeface="Raleway Thin"/>
                <a:cs typeface="Raleway Thin"/>
                <a:sym typeface="Raleway Thin"/>
              </a:rPr>
              <a:t>With the verification of hospital staff we can maintain their profile and attendance , resources used by each doctor for each patient hence this will lead to utmost transparency in patient record maintenance and bill generation. </a:t>
            </a:r>
            <a:endParaRPr sz="1600">
              <a:solidFill>
                <a:srgbClr val="000000"/>
              </a:solidFill>
              <a:latin typeface="Raleway Thin"/>
              <a:ea typeface="Raleway Thin"/>
              <a:cs typeface="Raleway Thin"/>
              <a:sym typeface="Raleway Th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idx="4294967295" type="title"/>
          </p:nvPr>
        </p:nvSpPr>
        <p:spPr>
          <a:xfrm>
            <a:off x="465725" y="340750"/>
            <a:ext cx="770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000000"/>
                </a:solidFill>
                <a:latin typeface="Raleway Thin"/>
                <a:ea typeface="Raleway Thin"/>
                <a:cs typeface="Raleway Thin"/>
                <a:sym typeface="Raleway Thin"/>
              </a:rPr>
              <a:t>Tools and Technologies</a:t>
            </a:r>
            <a:endParaRPr sz="2400">
              <a:solidFill>
                <a:srgbClr val="000000"/>
              </a:solidFill>
              <a:latin typeface="Raleway Thin"/>
              <a:ea typeface="Raleway Thin"/>
              <a:cs typeface="Raleway Thin"/>
              <a:sym typeface="Raleway Thin"/>
            </a:endParaRPr>
          </a:p>
        </p:txBody>
      </p:sp>
      <p:sp>
        <p:nvSpPr>
          <p:cNvPr id="100" name="Google Shape;100;p20"/>
          <p:cNvSpPr txBox="1"/>
          <p:nvPr>
            <p:ph idx="4294967295" type="title"/>
          </p:nvPr>
        </p:nvSpPr>
        <p:spPr>
          <a:xfrm>
            <a:off x="465725" y="1256650"/>
            <a:ext cx="7767300" cy="3140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Font typeface="Raleway Thin"/>
              <a:buChar char="●"/>
            </a:pPr>
            <a:r>
              <a:rPr lang="en" sz="1600">
                <a:solidFill>
                  <a:srgbClr val="000000"/>
                </a:solidFill>
                <a:latin typeface="Raleway Thin"/>
                <a:ea typeface="Raleway Thin"/>
                <a:cs typeface="Raleway Thin"/>
                <a:sym typeface="Raleway Thin"/>
              </a:rPr>
              <a:t>Tkinter</a:t>
            </a:r>
            <a:endParaRPr sz="1600">
              <a:solidFill>
                <a:srgbClr val="000000"/>
              </a:solidFill>
              <a:latin typeface="Raleway Thin"/>
              <a:ea typeface="Raleway Thin"/>
              <a:cs typeface="Raleway Thin"/>
              <a:sym typeface="Raleway Thin"/>
            </a:endParaRPr>
          </a:p>
          <a:p>
            <a:pPr indent="-330200" lvl="0" marL="457200" rtl="0" algn="l">
              <a:lnSpc>
                <a:spcPct val="115000"/>
              </a:lnSpc>
              <a:spcBef>
                <a:spcPts val="0"/>
              </a:spcBef>
              <a:spcAft>
                <a:spcPts val="0"/>
              </a:spcAft>
              <a:buClr>
                <a:srgbClr val="000000"/>
              </a:buClr>
              <a:buSzPts val="1600"/>
              <a:buFont typeface="Raleway Thin"/>
              <a:buChar char="●"/>
            </a:pPr>
            <a:r>
              <a:rPr lang="en" sz="1600">
                <a:solidFill>
                  <a:srgbClr val="000000"/>
                </a:solidFill>
                <a:latin typeface="Raleway Thin"/>
                <a:ea typeface="Raleway Thin"/>
                <a:cs typeface="Raleway Thin"/>
                <a:sym typeface="Raleway Thin"/>
              </a:rPr>
              <a:t>OpenCV</a:t>
            </a:r>
            <a:endParaRPr sz="1600">
              <a:solidFill>
                <a:srgbClr val="000000"/>
              </a:solidFill>
              <a:latin typeface="Raleway Thin"/>
              <a:ea typeface="Raleway Thin"/>
              <a:cs typeface="Raleway Thin"/>
              <a:sym typeface="Raleway Thin"/>
            </a:endParaRPr>
          </a:p>
          <a:p>
            <a:pPr indent="-330200" lvl="0" marL="457200" rtl="0" algn="l">
              <a:lnSpc>
                <a:spcPct val="115000"/>
              </a:lnSpc>
              <a:spcBef>
                <a:spcPts val="0"/>
              </a:spcBef>
              <a:spcAft>
                <a:spcPts val="0"/>
              </a:spcAft>
              <a:buClr>
                <a:srgbClr val="000000"/>
              </a:buClr>
              <a:buSzPts val="1600"/>
              <a:buFont typeface="Raleway Thin"/>
              <a:buChar char="●"/>
            </a:pPr>
            <a:r>
              <a:rPr lang="en" sz="1600">
                <a:solidFill>
                  <a:srgbClr val="000000"/>
                </a:solidFill>
                <a:latin typeface="Raleway Thin"/>
                <a:ea typeface="Raleway Thin"/>
                <a:cs typeface="Raleway Thin"/>
                <a:sym typeface="Raleway Thin"/>
              </a:rPr>
              <a:t>Keras /Tensorflow</a:t>
            </a:r>
            <a:endParaRPr sz="1600">
              <a:solidFill>
                <a:srgbClr val="000000"/>
              </a:solidFill>
              <a:latin typeface="Raleway Thin"/>
              <a:ea typeface="Raleway Thin"/>
              <a:cs typeface="Raleway Thin"/>
              <a:sym typeface="Raleway Thin"/>
            </a:endParaRPr>
          </a:p>
          <a:p>
            <a:pPr indent="-330200" lvl="0" marL="457200" rtl="0" algn="l">
              <a:lnSpc>
                <a:spcPct val="115000"/>
              </a:lnSpc>
              <a:spcBef>
                <a:spcPts val="0"/>
              </a:spcBef>
              <a:spcAft>
                <a:spcPts val="0"/>
              </a:spcAft>
              <a:buClr>
                <a:srgbClr val="000000"/>
              </a:buClr>
              <a:buSzPts val="1600"/>
              <a:buFont typeface="Raleway Thin"/>
              <a:buChar char="●"/>
            </a:pPr>
            <a:r>
              <a:rPr lang="en" sz="1600">
                <a:solidFill>
                  <a:srgbClr val="000000"/>
                </a:solidFill>
                <a:latin typeface="Raleway Thin"/>
                <a:ea typeface="Raleway Thin"/>
                <a:cs typeface="Raleway Thin"/>
                <a:sym typeface="Raleway Thin"/>
              </a:rPr>
              <a:t>Python</a:t>
            </a:r>
            <a:endParaRPr sz="1600">
              <a:solidFill>
                <a:srgbClr val="000000"/>
              </a:solidFill>
              <a:latin typeface="Raleway Thin"/>
              <a:ea typeface="Raleway Thin"/>
              <a:cs typeface="Raleway Thin"/>
              <a:sym typeface="Raleway Thin"/>
            </a:endParaRPr>
          </a:p>
          <a:p>
            <a:pPr indent="-330200" lvl="0" marL="457200" rtl="0" algn="l">
              <a:lnSpc>
                <a:spcPct val="115000"/>
              </a:lnSpc>
              <a:spcBef>
                <a:spcPts val="0"/>
              </a:spcBef>
              <a:spcAft>
                <a:spcPts val="0"/>
              </a:spcAft>
              <a:buClr>
                <a:srgbClr val="000000"/>
              </a:buClr>
              <a:buSzPts val="1600"/>
              <a:buFont typeface="Raleway Thin"/>
              <a:buChar char="●"/>
            </a:pPr>
            <a:r>
              <a:rPr lang="en" sz="1600">
                <a:solidFill>
                  <a:srgbClr val="000000"/>
                </a:solidFill>
                <a:latin typeface="Raleway Thin"/>
                <a:ea typeface="Raleway Thin"/>
                <a:cs typeface="Raleway Thin"/>
                <a:sym typeface="Raleway Thin"/>
              </a:rPr>
              <a:t>Firebase or MySQL</a:t>
            </a:r>
            <a:endParaRPr sz="1600">
              <a:solidFill>
                <a:srgbClr val="000000"/>
              </a:solidFill>
              <a:latin typeface="Raleway Thin"/>
              <a:ea typeface="Raleway Thin"/>
              <a:cs typeface="Raleway Thin"/>
              <a:sym typeface="Raleway Thin"/>
            </a:endParaRPr>
          </a:p>
          <a:p>
            <a:pPr indent="-330200" lvl="0" marL="457200" rtl="0" algn="l">
              <a:lnSpc>
                <a:spcPct val="115000"/>
              </a:lnSpc>
              <a:spcBef>
                <a:spcPts val="0"/>
              </a:spcBef>
              <a:spcAft>
                <a:spcPts val="0"/>
              </a:spcAft>
              <a:buClr>
                <a:srgbClr val="000000"/>
              </a:buClr>
              <a:buSzPts val="1600"/>
              <a:buFont typeface="Raleway Thin"/>
              <a:buChar char="●"/>
            </a:pPr>
            <a:r>
              <a:rPr lang="en" sz="1600">
                <a:solidFill>
                  <a:srgbClr val="000000"/>
                </a:solidFill>
                <a:latin typeface="Raleway Thin"/>
                <a:ea typeface="Raleway Thin"/>
                <a:cs typeface="Raleway Thin"/>
                <a:sym typeface="Raleway Thin"/>
              </a:rPr>
              <a:t>PCA</a:t>
            </a:r>
            <a:endParaRPr sz="1600">
              <a:solidFill>
                <a:srgbClr val="000000"/>
              </a:solidFill>
              <a:latin typeface="Raleway Thin"/>
              <a:ea typeface="Raleway Thin"/>
              <a:cs typeface="Raleway Thin"/>
              <a:sym typeface="Raleway Thi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nvSpPr>
        <p:spPr>
          <a:xfrm>
            <a:off x="405000" y="1010525"/>
            <a:ext cx="8334000" cy="38946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Raleway"/>
              <a:buChar char="●"/>
            </a:pPr>
            <a:r>
              <a:rPr b="1" lang="en" sz="1900">
                <a:latin typeface="Raleway"/>
                <a:ea typeface="Raleway"/>
                <a:cs typeface="Raleway"/>
                <a:sym typeface="Raleway"/>
              </a:rPr>
              <a:t>Machine Learning model (For the mask detection module)</a:t>
            </a:r>
            <a:endParaRPr b="1" sz="1900">
              <a:latin typeface="Raleway"/>
              <a:ea typeface="Raleway"/>
              <a:cs typeface="Raleway"/>
              <a:sym typeface="Raleway"/>
            </a:endParaRPr>
          </a:p>
          <a:p>
            <a:pPr indent="0" lvl="0" marL="457200" rtl="0" algn="l">
              <a:spcBef>
                <a:spcPts val="0"/>
              </a:spcBef>
              <a:spcAft>
                <a:spcPts val="0"/>
              </a:spcAft>
              <a:buNone/>
            </a:pPr>
            <a:r>
              <a:t/>
            </a:r>
            <a:endParaRPr b="1" sz="1900">
              <a:latin typeface="Raleway"/>
              <a:ea typeface="Raleway"/>
              <a:cs typeface="Raleway"/>
              <a:sym typeface="Raleway"/>
            </a:endParaRPr>
          </a:p>
          <a:p>
            <a:pPr indent="-330200" lvl="1" marL="914400" rtl="0" algn="l">
              <a:spcBef>
                <a:spcPts val="0"/>
              </a:spcBef>
              <a:spcAft>
                <a:spcPts val="0"/>
              </a:spcAft>
              <a:buSzPts val="1600"/>
              <a:buChar char="○"/>
            </a:pPr>
            <a:r>
              <a:rPr lang="en" sz="1600">
                <a:latin typeface="Raleway"/>
                <a:ea typeface="Raleway"/>
                <a:cs typeface="Raleway"/>
                <a:sym typeface="Raleway"/>
              </a:rPr>
              <a:t>We have used </a:t>
            </a:r>
            <a:r>
              <a:rPr b="1" lang="en" sz="1600">
                <a:latin typeface="Raleway"/>
                <a:ea typeface="Raleway"/>
                <a:cs typeface="Raleway"/>
                <a:sym typeface="Raleway"/>
              </a:rPr>
              <a:t>Convolutional Neural Networks(CNN)</a:t>
            </a:r>
            <a:r>
              <a:rPr lang="en" sz="1600">
                <a:latin typeface="Raleway"/>
                <a:ea typeface="Raleway"/>
                <a:cs typeface="Raleway"/>
                <a:sym typeface="Raleway"/>
              </a:rPr>
              <a:t> to train the dataset. </a:t>
            </a:r>
            <a:endParaRPr sz="1600">
              <a:latin typeface="Raleway"/>
              <a:ea typeface="Raleway"/>
              <a:cs typeface="Raleway"/>
              <a:sym typeface="Raleway"/>
            </a:endParaRPr>
          </a:p>
          <a:p>
            <a:pPr indent="0" lvl="0" marL="914400" rtl="0" algn="l">
              <a:spcBef>
                <a:spcPts val="0"/>
              </a:spcBef>
              <a:spcAft>
                <a:spcPts val="0"/>
              </a:spcAft>
              <a:buNone/>
            </a:pPr>
            <a:r>
              <a:t/>
            </a:r>
            <a:endParaRPr sz="1600">
              <a:latin typeface="Raleway"/>
              <a:ea typeface="Raleway"/>
              <a:cs typeface="Raleway"/>
              <a:sym typeface="Raleway"/>
            </a:endParaRPr>
          </a:p>
          <a:p>
            <a:pPr indent="-330200" lvl="1" marL="914400" rtl="0" algn="l">
              <a:spcBef>
                <a:spcPts val="0"/>
              </a:spcBef>
              <a:spcAft>
                <a:spcPts val="0"/>
              </a:spcAft>
              <a:buSzPts val="1600"/>
              <a:buChar char="○"/>
            </a:pPr>
            <a:r>
              <a:rPr lang="en" sz="1600">
                <a:latin typeface="Raleway"/>
                <a:ea typeface="Raleway"/>
                <a:cs typeface="Raleway"/>
                <a:sym typeface="Raleway"/>
              </a:rPr>
              <a:t>We have used </a:t>
            </a:r>
            <a:r>
              <a:rPr b="1" lang="en" sz="1600">
                <a:latin typeface="Raleway"/>
                <a:ea typeface="Raleway"/>
                <a:cs typeface="Raleway"/>
                <a:sym typeface="Raleway"/>
              </a:rPr>
              <a:t>Keras/tensorflow</a:t>
            </a:r>
            <a:r>
              <a:rPr lang="en" sz="1600">
                <a:latin typeface="Raleway"/>
                <a:ea typeface="Raleway"/>
                <a:cs typeface="Raleway"/>
                <a:sym typeface="Raleway"/>
              </a:rPr>
              <a:t> model to train our custom dataset.</a:t>
            </a:r>
            <a:endParaRPr sz="16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330200" lvl="1" marL="914400" rtl="0" algn="l">
              <a:spcBef>
                <a:spcPts val="0"/>
              </a:spcBef>
              <a:spcAft>
                <a:spcPts val="0"/>
              </a:spcAft>
              <a:buSzPts val="1600"/>
              <a:buFont typeface="Raleway"/>
              <a:buChar char="○"/>
            </a:pPr>
            <a:r>
              <a:rPr lang="en" sz="1600">
                <a:latin typeface="Raleway"/>
                <a:ea typeface="Raleway"/>
                <a:cs typeface="Raleway"/>
                <a:sym typeface="Raleway"/>
              </a:rPr>
              <a:t>For detecting the face we have used CAFFE model for object detection </a:t>
            </a:r>
            <a:endParaRPr sz="1600">
              <a:latin typeface="Raleway"/>
              <a:ea typeface="Raleway"/>
              <a:cs typeface="Raleway"/>
              <a:sym typeface="Raleway"/>
            </a:endParaRPr>
          </a:p>
          <a:p>
            <a:pPr indent="0" lvl="0" marL="914400" rtl="0" algn="l">
              <a:spcBef>
                <a:spcPts val="0"/>
              </a:spcBef>
              <a:spcAft>
                <a:spcPts val="0"/>
              </a:spcAft>
              <a:buNone/>
            </a:pPr>
            <a:r>
              <a:t/>
            </a:r>
            <a:endParaRPr sz="1600">
              <a:latin typeface="Raleway"/>
              <a:ea typeface="Raleway"/>
              <a:cs typeface="Raleway"/>
              <a:sym typeface="Raleway"/>
            </a:endParaRPr>
          </a:p>
          <a:p>
            <a:pPr indent="-317500" lvl="1" marL="914400" rtl="0" algn="l">
              <a:spcBef>
                <a:spcPts val="0"/>
              </a:spcBef>
              <a:spcAft>
                <a:spcPts val="0"/>
              </a:spcAft>
              <a:buSzPts val="1400"/>
              <a:buFont typeface="Raleway"/>
              <a:buChar char="○"/>
            </a:pPr>
            <a:r>
              <a:rPr lang="en" sz="1600">
                <a:latin typeface="Raleway"/>
                <a:ea typeface="Raleway"/>
                <a:cs typeface="Raleway"/>
                <a:sym typeface="Raleway"/>
              </a:rPr>
              <a:t>we have used Keras and TensorFlow to train a classifier to </a:t>
            </a:r>
            <a:r>
              <a:rPr i="1" lang="en" sz="1600">
                <a:latin typeface="Raleway"/>
                <a:ea typeface="Raleway"/>
                <a:cs typeface="Raleway"/>
                <a:sym typeface="Raleway"/>
              </a:rPr>
              <a:t>automatically</a:t>
            </a:r>
            <a:r>
              <a:rPr lang="en" sz="1600">
                <a:latin typeface="Raleway"/>
                <a:ea typeface="Raleway"/>
                <a:cs typeface="Raleway"/>
                <a:sym typeface="Raleway"/>
              </a:rPr>
              <a:t> detect whether a person is wearing a mask or not.</a:t>
            </a:r>
            <a:endParaRPr sz="1600">
              <a:latin typeface="Raleway"/>
              <a:ea typeface="Raleway"/>
              <a:cs typeface="Raleway"/>
              <a:sym typeface="Raleway"/>
            </a:endParaRPr>
          </a:p>
          <a:p>
            <a:pPr indent="0" lvl="0" marL="914400" rtl="0" algn="l">
              <a:spcBef>
                <a:spcPts val="0"/>
              </a:spcBef>
              <a:spcAft>
                <a:spcPts val="0"/>
              </a:spcAft>
              <a:buNone/>
            </a:pPr>
            <a:r>
              <a:t/>
            </a:r>
            <a:endParaRPr sz="1600"/>
          </a:p>
          <a:p>
            <a:pPr indent="0" lvl="0" marL="914400" rtl="0" algn="l">
              <a:spcBef>
                <a:spcPts val="0"/>
              </a:spcBef>
              <a:spcAft>
                <a:spcPts val="0"/>
              </a:spcAft>
              <a:buNone/>
            </a:pPr>
            <a:r>
              <a:t/>
            </a:r>
            <a:endParaRPr sz="1600"/>
          </a:p>
        </p:txBody>
      </p:sp>
      <p:sp>
        <p:nvSpPr>
          <p:cNvPr id="106" name="Google Shape;106;p21"/>
          <p:cNvSpPr txBox="1"/>
          <p:nvPr/>
        </p:nvSpPr>
        <p:spPr>
          <a:xfrm>
            <a:off x="328025" y="136625"/>
            <a:ext cx="6208500" cy="8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3600">
                <a:latin typeface="Raleway Thin"/>
                <a:ea typeface="Raleway Thin"/>
                <a:cs typeface="Raleway Thin"/>
                <a:sym typeface="Raleway Thin"/>
              </a:rPr>
              <a:t>Implementation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